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theme/themeOverride2.xml" ContentType="application/vnd.openxmlformats-officedocument.themeOverride+xml"/>
  <Override PartName="/ppt/notesSlides/notesSlide8.xml" ContentType="application/vnd.openxmlformats-officedocument.presentationml.notesSlide+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 id="2147483672" r:id="rId3"/>
    <p:sldMasterId id="2147483684" r:id="rId4"/>
  </p:sldMasterIdLst>
  <p:notesMasterIdLst>
    <p:notesMasterId r:id="rId35"/>
  </p:notesMasterIdLst>
  <p:sldIdLst>
    <p:sldId id="326" r:id="rId5"/>
    <p:sldId id="339" r:id="rId6"/>
    <p:sldId id="345" r:id="rId7"/>
    <p:sldId id="346" r:id="rId8"/>
    <p:sldId id="333" r:id="rId9"/>
    <p:sldId id="334" r:id="rId10"/>
    <p:sldId id="336" r:id="rId11"/>
    <p:sldId id="342" r:id="rId12"/>
    <p:sldId id="343" r:id="rId13"/>
    <p:sldId id="327" r:id="rId14"/>
    <p:sldId id="328" r:id="rId15"/>
    <p:sldId id="329" r:id="rId16"/>
    <p:sldId id="330" r:id="rId17"/>
    <p:sldId id="347" r:id="rId18"/>
    <p:sldId id="331" r:id="rId19"/>
    <p:sldId id="332" r:id="rId20"/>
    <p:sldId id="265" r:id="rId21"/>
    <p:sldId id="321" r:id="rId22"/>
    <p:sldId id="270" r:id="rId23"/>
    <p:sldId id="314" r:id="rId24"/>
    <p:sldId id="315" r:id="rId25"/>
    <p:sldId id="316" r:id="rId26"/>
    <p:sldId id="317" r:id="rId27"/>
    <p:sldId id="318" r:id="rId28"/>
    <p:sldId id="350" r:id="rId29"/>
    <p:sldId id="348" r:id="rId30"/>
    <p:sldId id="349" r:id="rId31"/>
    <p:sldId id="322" r:id="rId32"/>
    <p:sldId id="323" r:id="rId33"/>
    <p:sldId id="324"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13" autoAdjust="0"/>
  </p:normalViewPr>
  <p:slideViewPr>
    <p:cSldViewPr>
      <p:cViewPr>
        <p:scale>
          <a:sx n="70" d="100"/>
          <a:sy n="70" d="100"/>
        </p:scale>
        <p:origin x="-2538" y="-4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34A97-D0BA-4A77-9366-E8D722A63769}" type="datetimeFigureOut">
              <a:rPr lang="tr-TR" smtClean="0"/>
              <a:pPr/>
              <a:t>17.12.2015</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4ED785-DF79-4D72-BECE-F25D1FB95707}" type="slidenum">
              <a:rPr lang="tr-TR" smtClean="0"/>
              <a:pPr/>
              <a:t>‹#›</a:t>
            </a:fld>
            <a:endParaRPr lang="tr-TR" dirty="0"/>
          </a:p>
        </p:txBody>
      </p:sp>
    </p:spTree>
    <p:extLst>
      <p:ext uri="{BB962C8B-B14F-4D97-AF65-F5344CB8AC3E}">
        <p14:creationId xmlns:p14="http://schemas.microsoft.com/office/powerpoint/2010/main" val="376878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a:t>
            </a:fld>
            <a:endParaRPr lang="tr-TR" dirty="0">
              <a:solidFill>
                <a:prstClr val="black"/>
              </a:solidFill>
            </a:endParaRPr>
          </a:p>
        </p:txBody>
      </p:sp>
    </p:spTree>
    <p:extLst>
      <p:ext uri="{BB962C8B-B14F-4D97-AF65-F5344CB8AC3E}">
        <p14:creationId xmlns:p14="http://schemas.microsoft.com/office/powerpoint/2010/main" val="3295319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10</a:t>
            </a:fld>
            <a:endParaRPr lang="tr-TR"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u="none" strike="noStrike" kern="1200" dirty="0" smtClean="0">
                <a:solidFill>
                  <a:schemeClr val="tx1"/>
                </a:solidFill>
                <a:effectLst/>
                <a:latin typeface="+mn-lt"/>
                <a:ea typeface="+mn-ea"/>
                <a:cs typeface="+mn-cs"/>
              </a:rPr>
              <a:t>AB’ye Katılmak</a:t>
            </a:r>
            <a:endParaRPr lang="en-US"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AB’ye üye olmak oldukça karmaşık bir süreç gerektirmektedir. Bir gecede olacak</a:t>
            </a:r>
            <a:r>
              <a:rPr lang="tr-TR" sz="1200" b="0" i="0" kern="1200" baseline="0" dirty="0" smtClean="0">
                <a:solidFill>
                  <a:schemeClr val="tx1"/>
                </a:solidFill>
                <a:effectLst/>
                <a:latin typeface="+mn-lt"/>
                <a:ea typeface="+mn-ea"/>
                <a:cs typeface="+mn-cs"/>
              </a:rPr>
              <a:t> bir işlem değildir. Öncelikle üyelik için başvuru yapan ülkenin üyelik koşullarını sağlaması beklenmekte ve AB kural ve yönetmeliklerini her alanda uygulaması gerekmektedir. </a:t>
            </a:r>
          </a:p>
          <a:p>
            <a:r>
              <a:rPr lang="tr-TR" sz="1200" b="0" i="0" kern="1200" baseline="0" dirty="0" smtClean="0">
                <a:solidFill>
                  <a:schemeClr val="tx1"/>
                </a:solidFill>
                <a:effectLst/>
                <a:latin typeface="+mn-lt"/>
                <a:ea typeface="+mn-ea"/>
                <a:cs typeface="+mn-cs"/>
              </a:rPr>
              <a:t>İzlanda???: İzlanda, Mart 2015’te adaylıktan çekilmek istediğini belirtmiştir, artık aday ülke değildir.</a:t>
            </a:r>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11</a:t>
            </a:fld>
            <a:endParaRPr lang="tr-TR"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b="1" dirty="0" smtClean="0">
                <a:effectLst/>
              </a:rPr>
              <a:t>Membership criteria – Who can join?</a:t>
            </a:r>
          </a:p>
          <a:p>
            <a:r>
              <a:rPr lang="en-US" dirty="0" smtClean="0">
                <a:effectLst/>
              </a:rPr>
              <a:t>The Treaty on the European Union states that any European country may apply for membership if it respects the democratic values of the EU and is committed to promoting them.</a:t>
            </a:r>
          </a:p>
          <a:p>
            <a:r>
              <a:rPr lang="en-US" dirty="0" smtClean="0">
                <a:effectLst/>
              </a:rPr>
              <a:t>The first step is for the country to meet the key criteria for accession. These were mainly defined at the European Council in Copenhagen in 1993 and are hence referred to as 'Copenhagen criteria'. </a:t>
            </a:r>
          </a:p>
          <a:p>
            <a:pPr marL="0" marR="0" indent="0" algn="l" defTabSz="914400" rtl="0" eaLnBrk="0" fontAlgn="base" latinLnBrk="0" hangingPunct="0">
              <a:lnSpc>
                <a:spcPct val="100000"/>
              </a:lnSpc>
              <a:spcBef>
                <a:spcPct val="30000"/>
              </a:spcBef>
              <a:spcAft>
                <a:spcPct val="0"/>
              </a:spcAft>
              <a:buClrTx/>
              <a:buSzTx/>
              <a:buFontTx/>
              <a:buNone/>
              <a:tabLst/>
              <a:defRPr/>
            </a:pPr>
            <a:endParaRPr lang="tr-TR" b="1" dirty="0" smtClean="0"/>
          </a:p>
          <a:p>
            <a:r>
              <a:rPr lang="tr-TR" sz="1200" b="1" u="sng" kern="1200" dirty="0" smtClean="0">
                <a:solidFill>
                  <a:schemeClr val="tx1"/>
                </a:solidFill>
                <a:latin typeface="+mn-lt"/>
                <a:ea typeface="+mn-ea"/>
                <a:cs typeface="+mn-cs"/>
              </a:rPr>
              <a:t>Genişleme Politikası </a:t>
            </a:r>
          </a:p>
          <a:p>
            <a:endParaRPr lang="tr-TR" sz="1200" kern="1200" dirty="0" smtClean="0">
              <a:solidFill>
                <a:schemeClr val="tx1"/>
              </a:solidFill>
              <a:latin typeface="+mn-lt"/>
              <a:ea typeface="+mn-ea"/>
              <a:cs typeface="+mn-cs"/>
            </a:endParaRPr>
          </a:p>
          <a:p>
            <a:r>
              <a:rPr lang="tr-TR" sz="1200" kern="1200" dirty="0" smtClean="0">
                <a:solidFill>
                  <a:schemeClr val="tx1"/>
                </a:solidFill>
                <a:latin typeface="+mn-lt"/>
                <a:ea typeface="+mn-ea"/>
                <a:cs typeface="+mn-cs"/>
              </a:rPr>
              <a:t>1973: İngiltere, İrlanda, Danimarka</a:t>
            </a:r>
          </a:p>
          <a:p>
            <a:r>
              <a:rPr lang="tr-TR" sz="1200" kern="1200" dirty="0" smtClean="0">
                <a:solidFill>
                  <a:schemeClr val="tx1"/>
                </a:solidFill>
                <a:latin typeface="+mn-lt"/>
                <a:ea typeface="+mn-ea"/>
                <a:cs typeface="+mn-cs"/>
              </a:rPr>
              <a:t>1981: Yunanistan</a:t>
            </a:r>
          </a:p>
          <a:p>
            <a:r>
              <a:rPr lang="tr-TR" sz="1200" kern="1200" dirty="0" smtClean="0">
                <a:solidFill>
                  <a:schemeClr val="tx1"/>
                </a:solidFill>
                <a:latin typeface="+mn-lt"/>
                <a:ea typeface="+mn-ea"/>
                <a:cs typeface="+mn-cs"/>
              </a:rPr>
              <a:t>1986: İspanya, Portekiz</a:t>
            </a:r>
          </a:p>
          <a:p>
            <a:r>
              <a:rPr lang="tr-TR" sz="1200" kern="1200" dirty="0" smtClean="0">
                <a:solidFill>
                  <a:schemeClr val="tx1"/>
                </a:solidFill>
                <a:latin typeface="+mn-lt"/>
                <a:ea typeface="+mn-ea"/>
                <a:cs typeface="+mn-cs"/>
              </a:rPr>
              <a:t>1995: Avusturya, Finlandiya, İsveç</a:t>
            </a:r>
          </a:p>
          <a:p>
            <a:r>
              <a:rPr lang="tr-TR" sz="1200" kern="1200" dirty="0" smtClean="0">
                <a:solidFill>
                  <a:schemeClr val="tx1"/>
                </a:solidFill>
                <a:latin typeface="+mn-lt"/>
                <a:ea typeface="+mn-ea"/>
                <a:cs typeface="+mn-cs"/>
              </a:rPr>
              <a:t>2004: Çek Cumhuriyeti, Estonya, GKRY (Güney Kıbrıs Rum Yönetimi), Letonya, Litvanya, Macaristan, Malta, Polonya, Slovakya, Slovenya</a:t>
            </a:r>
          </a:p>
          <a:p>
            <a:r>
              <a:rPr lang="tr-TR" sz="1200" kern="1200" dirty="0" smtClean="0">
                <a:solidFill>
                  <a:schemeClr val="tx1"/>
                </a:solidFill>
                <a:latin typeface="+mn-lt"/>
                <a:ea typeface="+mn-ea"/>
                <a:cs typeface="+mn-cs"/>
              </a:rPr>
              <a:t>2007: Bulgaristan, Romanya</a:t>
            </a:r>
          </a:p>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12</a:t>
            </a:fld>
            <a:endParaRPr lang="tr-TR"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u="none" strike="noStrike" kern="1200" baseline="0" dirty="0" smtClean="0">
                <a:solidFill>
                  <a:schemeClr val="tx1"/>
                </a:solidFill>
                <a:latin typeface="+mn-lt"/>
                <a:ea typeface="+mn-ea"/>
                <a:cs typeface="+mn-cs"/>
              </a:rPr>
              <a:t>Aralık 1997 Lüksemburg AB Konseyi, Türkiye’yi her alanda Avrupa Birliği’ne yaklaştırarak, onu katılım için hazırlamaya yönelik bir strateji oluşturmaya karar vermiştir.</a:t>
            </a:r>
          </a:p>
          <a:p>
            <a:r>
              <a:rPr lang="tr-TR" dirty="0" smtClean="0"/>
              <a:t>1998’in sonundan</a:t>
            </a:r>
            <a:r>
              <a:rPr lang="tr-TR" baseline="0" dirty="0" smtClean="0"/>
              <a:t> başlayarak, her yıl tüm aday ülkelere yönelik Komisyon, İlerleme Raporu hazırlanmasına karar verilmiştir. Bu İlerleme Raporlarında </a:t>
            </a:r>
            <a:r>
              <a:rPr lang="tr-TR" baseline="0" dirty="0" err="1" smtClean="0"/>
              <a:t>Kopeanhag</a:t>
            </a:r>
            <a:r>
              <a:rPr lang="tr-TR" baseline="0" dirty="0" smtClean="0"/>
              <a:t> Kriterlerine uyum ile diğer fasıllara yönelik AB müktesebatına uyum incelenecektir. </a:t>
            </a:r>
          </a:p>
          <a:p>
            <a:pPr>
              <a:buFont typeface="Wingdings" panose="05000000000000000000" pitchFamily="2" charset="2"/>
              <a:buNone/>
            </a:pPr>
            <a:r>
              <a:rPr lang="tr-TR" dirty="0" smtClean="0"/>
              <a:t>Türkiye aday ülke ilan edildikten sonra yürüttüğü kapsamlı reform çalışmaları ile Kopenhag siyasi kriterlerine uyum konusunda önemli adımlar atılmıştır. </a:t>
            </a:r>
          </a:p>
          <a:p>
            <a:pPr>
              <a:buFont typeface="Wingdings" panose="05000000000000000000" pitchFamily="2" charset="2"/>
              <a:buNone/>
            </a:pPr>
            <a:r>
              <a:rPr lang="tr-TR" dirty="0" smtClean="0"/>
              <a:t>17 Aralık 2004 tarihinde Brüksel’de yapılan Zirvede Avrupa Komisyonunun tavsiyesi çerçevesinde Türkiye’nin siyasi kriterlere yeterince uyum sağladığı belirtilerek müzakerelerin başlamasına resmen karar verilmiştir.</a:t>
            </a:r>
          </a:p>
          <a:p>
            <a:pPr>
              <a:buFont typeface="Wingdings" panose="05000000000000000000" pitchFamily="2" charset="2"/>
              <a:buNone/>
            </a:pPr>
            <a:r>
              <a:rPr lang="tr-TR" dirty="0" smtClean="0"/>
              <a:t>Bu karar doğrultusunda 3 Ekim 2005 tarihinde Türkiye için Müzakere Çerçeve Belgesi Konseyde (Genel İşler ve Dış İlişkiler Konseyi) oybirliği ile kabul edilmiştir. Aynı gün, Türkiye için ilk kez gerçekleştirilen </a:t>
            </a:r>
            <a:r>
              <a:rPr lang="tr-TR" dirty="0" err="1" smtClean="0"/>
              <a:t>Hükümetlerarası</a:t>
            </a:r>
            <a:r>
              <a:rPr lang="tr-TR" dirty="0" smtClean="0"/>
              <a:t> Katılım Konferansı (HAK) ile katılım müzakereleri resmen başlamıştır.</a:t>
            </a:r>
          </a:p>
          <a:p>
            <a:endParaRPr lang="tr-TR" b="1" dirty="0" smtClean="0"/>
          </a:p>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13</a:t>
            </a:fld>
            <a:endParaRPr lang="tr-TR"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14</a:t>
            </a:fld>
            <a:endParaRPr lang="tr-TR"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 typeface="Wingdings" panose="05000000000000000000" pitchFamily="2" charset="2"/>
              <a:buChar char="Ø"/>
            </a:pPr>
            <a:r>
              <a:rPr lang="tr-TR" dirty="0" smtClean="0"/>
              <a:t>Türkiye aday ülke ilan edildikten sonra yürüttüğü kapsamlı reform çalışmaları ile Kopenhag siyasi kriterlerine uyum konusunda önemli adımlar atılmıştır. </a:t>
            </a:r>
          </a:p>
          <a:p>
            <a:pPr>
              <a:buFont typeface="Wingdings" panose="05000000000000000000" pitchFamily="2" charset="2"/>
              <a:buChar char="Ø"/>
            </a:pPr>
            <a:r>
              <a:rPr lang="tr-TR" dirty="0" smtClean="0"/>
              <a:t>17 Aralık 2004 tarihinde Brüksel’de yapılan Zirvede Avrupa Komisyonunun tavsiyesi çerçevesinde Türkiye’nin siyasi kriterlere yeterince uyum sağladığı belirtilerek müzakerelerin başlamasına resmen karar verilmiştir.</a:t>
            </a:r>
          </a:p>
          <a:p>
            <a:pPr>
              <a:buFont typeface="Wingdings" panose="05000000000000000000" pitchFamily="2" charset="2"/>
              <a:buChar char="Ø"/>
            </a:pPr>
            <a:r>
              <a:rPr lang="tr-TR" dirty="0" smtClean="0"/>
              <a:t>Bu karar doğrultusunda 3 Ekim 2005 tarihinde Türkiye için Müzakere Çerçeve Belgesi Konseyde (Genel İşler ve Dış İlişkiler Konseyi) oybirliği ile kabul edilmiştir. Aynı gün, Türkiye için ilk kez gerçekleştirilen </a:t>
            </a:r>
            <a:r>
              <a:rPr lang="tr-TR" dirty="0" err="1" smtClean="0"/>
              <a:t>Hükümetlerarası</a:t>
            </a:r>
            <a:r>
              <a:rPr lang="tr-TR" dirty="0" smtClean="0"/>
              <a:t> Katılım Konferansı (HAK) ile katılım müzakereleri resmen başlamıştır.</a:t>
            </a:r>
          </a:p>
          <a:p>
            <a:endParaRPr lang="tr-TR" b="1" dirty="0" smtClean="0"/>
          </a:p>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15</a:t>
            </a:fld>
            <a:endParaRPr lang="tr-TR"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Katılım Ortaklığı Belgesi (KOB), adaylığı resmen kabul edilen her ülke için Avrupa Komisyonu tarafından hazırlanan ve Konsey tarafından onaylandıktan sonra, AB Resmi Gazetesi'nde yayımlanan bir belgedir. Dolayısıyla AB müktesebatının bir parçasıdır. Katılım Ortaklığı Belgesi aday ülkeler için bir tür yol haritasıdır. Bu belgede üyelik için alınması gereken önlemler, kısa ve orta vadeli öncelikler şeklinde, siyasi kriterler, ekonomik kriterler ve AB müktesebatına uyum başlıkları altında (mevcut durum itibarıyla 35 fasıl) sıralanır. Ayrıca, söz konusu belgede AB'nin mali yardımlarına ilişkin hususlar da yer alır. </a:t>
            </a:r>
            <a:r>
              <a:rPr lang="tr-TR" dirty="0" err="1" smtClean="0"/>
              <a:t>KOB'da</a:t>
            </a:r>
            <a:r>
              <a:rPr lang="tr-TR" dirty="0" smtClean="0"/>
              <a:t> yer alan kısa vadeli önlemlerin </a:t>
            </a:r>
            <a:r>
              <a:rPr lang="tr-TR" dirty="0" err="1" smtClean="0"/>
              <a:t>KOB'un</a:t>
            </a:r>
            <a:r>
              <a:rPr lang="tr-TR" dirty="0" smtClean="0"/>
              <a:t> yayım tarihinden itibaren genelde 1-2 yıl, orta vadeli önlemlerin ise 3-4 yıllık bir sürede yerine getirilmesi öngörülür. KOB, ihtiyaçlar çerçevesinde güncellenir. Başka bir ifadeyle, aday ülkenin yerine getirdiği hususlar </a:t>
            </a:r>
            <a:r>
              <a:rPr lang="tr-TR" dirty="0" err="1" smtClean="0"/>
              <a:t>KOB'dan</a:t>
            </a:r>
            <a:r>
              <a:rPr lang="tr-TR" dirty="0" smtClean="0"/>
              <a:t> çıkarılır; geri kalan önlemler ise yeni bir takvime bağlanır.</a:t>
            </a:r>
          </a:p>
          <a:p>
            <a:r>
              <a:rPr lang="tr-TR" sz="1200" b="0" i="0" u="none" strike="noStrike" kern="1200" baseline="0" dirty="0" smtClean="0">
                <a:solidFill>
                  <a:schemeClr val="tx1"/>
                </a:solidFill>
                <a:latin typeface="+mn-lt"/>
                <a:ea typeface="+mn-ea"/>
                <a:cs typeface="+mn-cs"/>
              </a:rPr>
              <a:t>Helsinki AB Zirvesi sonuçlarında: "Türkiye, diğer aday ülkelere uygulanan aynı kriterler temelinde Birliğe</a:t>
            </a:r>
          </a:p>
          <a:p>
            <a:r>
              <a:rPr lang="tr-TR" sz="1200" b="0" i="0" u="none" strike="noStrike" kern="1200" baseline="0" dirty="0" smtClean="0">
                <a:solidFill>
                  <a:schemeClr val="tx1"/>
                </a:solidFill>
                <a:latin typeface="+mn-lt"/>
                <a:ea typeface="+mn-ea"/>
                <a:cs typeface="+mn-cs"/>
              </a:rPr>
              <a:t>katılması mukadder bir aday ülkedir. Mevcut AB Stratejisi temelinde Türkiye, diğer aday ülkeler gibi,</a:t>
            </a:r>
          </a:p>
          <a:p>
            <a:r>
              <a:rPr lang="tr-TR" sz="1200" b="0" i="0" u="none" strike="noStrike" kern="1200" baseline="0" dirty="0" smtClean="0">
                <a:solidFill>
                  <a:schemeClr val="tx1"/>
                </a:solidFill>
                <a:latin typeface="+mn-lt"/>
                <a:ea typeface="+mn-ea"/>
                <a:cs typeface="+mn-cs"/>
              </a:rPr>
              <a:t>reformlarını teşvik etmek ve desteklemek için bir katılım öncesi stratejisinden yararlanacaktır." denilmektedir.</a:t>
            </a:r>
          </a:p>
          <a:p>
            <a:r>
              <a:rPr lang="tr-TR" sz="1200" b="0" i="0" u="none" strike="noStrike" kern="1200" baseline="0" dirty="0" smtClean="0">
                <a:solidFill>
                  <a:schemeClr val="tx1"/>
                </a:solidFill>
                <a:latin typeface="+mn-lt"/>
                <a:ea typeface="+mn-ea"/>
                <a:cs typeface="+mn-cs"/>
              </a:rPr>
              <a:t>Bu stratejinin kilit unsuru olarak, daha önceki AB Zirve sonuçlarına dayanılarak bir Katılım Ortaklığı oluşturulacaktır.</a:t>
            </a: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16</a:t>
            </a:fld>
            <a:endParaRPr lang="tr-TR" dirty="0">
              <a:solidFill>
                <a:prstClr val="black"/>
              </a:solidFill>
            </a:endParaRPr>
          </a:p>
        </p:txBody>
      </p:sp>
    </p:spTree>
    <p:extLst>
      <p:ext uri="{BB962C8B-B14F-4D97-AF65-F5344CB8AC3E}">
        <p14:creationId xmlns:p14="http://schemas.microsoft.com/office/powerpoint/2010/main" val="24538701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pPr>
                <a:defRPr/>
              </a:pPr>
              <a:t>17</a:t>
            </a:fld>
            <a:endParaRPr lang="tr-T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18</a:t>
            </a:fld>
            <a:endParaRPr lang="tr-TR" dirty="0">
              <a:solidFill>
                <a:prstClr val="black"/>
              </a:solidFill>
            </a:endParaRPr>
          </a:p>
        </p:txBody>
      </p:sp>
    </p:spTree>
    <p:extLst>
      <p:ext uri="{BB962C8B-B14F-4D97-AF65-F5344CB8AC3E}">
        <p14:creationId xmlns:p14="http://schemas.microsoft.com/office/powerpoint/2010/main" val="3186728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pPr>
                <a:defRPr/>
              </a:pPr>
              <a:t>19</a:t>
            </a:fld>
            <a:endParaRPr lang="tr-TR" dirty="0"/>
          </a:p>
        </p:txBody>
      </p:sp>
    </p:spTree>
    <p:extLst>
      <p:ext uri="{BB962C8B-B14F-4D97-AF65-F5344CB8AC3E}">
        <p14:creationId xmlns:p14="http://schemas.microsoft.com/office/powerpoint/2010/main" val="318672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sz="1000" dirty="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2</a:t>
            </a:fld>
            <a:endParaRPr lang="tr-TR" altLang="tr-TR">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20</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21</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22</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23</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24</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25</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tr-TR" dirty="0" smtClean="0"/>
              <a:t>Göçmen </a:t>
            </a:r>
            <a:r>
              <a:rPr lang="tr-TR" smtClean="0"/>
              <a:t>krizinin ortaya koyduğu; Türkiye-AB birlikteliğini görünür kılarak Türkiye’nin AB katılım sürecinin ruhuna uygun bir şekilde aşılabilmesi için bir fırsat doğurduğu gerçeğinin gözden kaçırılmaması gerektiğini.</a:t>
            </a: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26</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27</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28</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29</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sz="1000" dirty="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3</a:t>
            </a:fld>
            <a:endParaRPr lang="tr-TR" altLang="tr-TR">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30</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sz="1000" b="1" i="0" kern="1200" dirty="0" smtClean="0">
                <a:solidFill>
                  <a:schemeClr val="tx1"/>
                </a:solidFill>
                <a:effectLst/>
                <a:latin typeface="+mn-lt"/>
                <a:ea typeface="+mn-ea"/>
                <a:cs typeface="+mn-cs"/>
              </a:rPr>
              <a:t>Birinci Genişleme (İngiltere, İrlanda, Danimarka - 1973)</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İngiltere, İrlanda ve Danimarka 1961 yılında üyelik için AB'ye başvurdular. Fransa dışındaki diğer ülkeler, İngiltere'nin üyeliğine sıcak bakarken, dönemin Fransa Cumhurbaşkanı Charles De </a:t>
            </a:r>
            <a:r>
              <a:rPr lang="tr-TR" sz="1000" b="0" i="0" kern="1200" dirty="0" err="1" smtClean="0">
                <a:solidFill>
                  <a:schemeClr val="tx1"/>
                </a:solidFill>
                <a:effectLst/>
                <a:latin typeface="+mn-lt"/>
                <a:ea typeface="+mn-ea"/>
                <a:cs typeface="+mn-cs"/>
              </a:rPr>
              <a:t>Gaulle</a:t>
            </a:r>
            <a:r>
              <a:rPr lang="tr-TR" sz="1000" b="0" i="0" kern="1200" dirty="0" smtClean="0">
                <a:solidFill>
                  <a:schemeClr val="tx1"/>
                </a:solidFill>
                <a:effectLst/>
                <a:latin typeface="+mn-lt"/>
                <a:ea typeface="+mn-ea"/>
                <a:cs typeface="+mn-cs"/>
              </a:rPr>
              <a:t>, ülkenin Kıta Avrupa'sından oldukça farklı olduğu, ekonomik sıkıntılar yaşadığı, Amerika Birleşik Devletleri'ne askeri ve diplomatik açıdan bağımlı olduğu, bu yüzden Birliğin gelişimini engelleyeceği gibi gerekçelerle bu üyeliğe karşı çıktı. İngiltere 1967 yılında tekrar başvuruda bulundu ve başvurusu aynı gerekçelerle yine kabul edilmedi. Genişleme süreci, ancak 1969 yılında De </a:t>
            </a:r>
            <a:r>
              <a:rPr lang="tr-TR" sz="1000" b="0" i="0" kern="1200" dirty="0" err="1" smtClean="0">
                <a:solidFill>
                  <a:schemeClr val="tx1"/>
                </a:solidFill>
                <a:effectLst/>
                <a:latin typeface="+mn-lt"/>
                <a:ea typeface="+mn-ea"/>
                <a:cs typeface="+mn-cs"/>
              </a:rPr>
              <a:t>Gaulle'ün</a:t>
            </a:r>
            <a:r>
              <a:rPr lang="tr-TR" sz="1000" b="0" i="0" kern="1200" dirty="0" smtClean="0">
                <a:solidFill>
                  <a:schemeClr val="tx1"/>
                </a:solidFill>
                <a:effectLst/>
                <a:latin typeface="+mn-lt"/>
                <a:ea typeface="+mn-ea"/>
                <a:cs typeface="+mn-cs"/>
              </a:rPr>
              <a:t> Fransa Cumhurbaşkanlığından istifa etmesinden sonra başladı ve İngiltere, İrlanda, Danimarka 1 Ocak 1973'te AB'ye üye oldu.</a:t>
            </a:r>
          </a:p>
          <a:p>
            <a:r>
              <a:rPr lang="tr-TR" sz="1000" b="1" i="0" kern="1200" dirty="0" smtClean="0">
                <a:solidFill>
                  <a:schemeClr val="tx1"/>
                </a:solidFill>
                <a:effectLst/>
                <a:latin typeface="+mn-lt"/>
                <a:ea typeface="+mn-ea"/>
                <a:cs typeface="+mn-cs"/>
              </a:rPr>
              <a:t>İkinci Genişleme (Yunanistan - 1981)</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1961 yılında AB ile Ortaklık Antlaşması imzalayan Yunanistan ile ilişkiler, Albaylar </a:t>
            </a:r>
            <a:r>
              <a:rPr lang="tr-TR" sz="1000" b="0" i="0" kern="1200" dirty="0" err="1" smtClean="0">
                <a:solidFill>
                  <a:schemeClr val="tx1"/>
                </a:solidFill>
                <a:effectLst/>
                <a:latin typeface="+mn-lt"/>
                <a:ea typeface="+mn-ea"/>
                <a:cs typeface="+mn-cs"/>
              </a:rPr>
              <a:t>Cuntası'nın</a:t>
            </a:r>
            <a:r>
              <a:rPr lang="tr-TR" sz="1000" b="0" i="0" kern="1200" dirty="0" smtClean="0">
                <a:solidFill>
                  <a:schemeClr val="tx1"/>
                </a:solidFill>
                <a:effectLst/>
                <a:latin typeface="+mn-lt"/>
                <a:ea typeface="+mn-ea"/>
                <a:cs typeface="+mn-cs"/>
              </a:rPr>
              <a:t> 1967 senesinde yönetime el koymasıyla askıya alındı. 1974 yılında Askeri Cuntanın yönetimi sivillere bırakmasıyla, demokratik bir yönetime kavuşan Yunanistan, 1975 yılında tam üyelik için AB'ye başvurdu. Başvuru AB içinde, Yunanistan'ın üye olmaya gerek siyasi gerek ekonomik açıdan hazır olmadığı, diğer üye devletlerle ortak değerleri paylaşmadığı gibi kaygılarla karşılandı. Altı yıl süren müzakere sürecinin ardından üye devletler Yunanistan'ı dışarıda bırakmak yerine, onun demokratikleşmesinin Birlik içinde daha etkili sağlanabileceği görüşünü savunmaya başladı ve Yunanistan 1 Ocak 1981'de AB'ye üye oldu.</a:t>
            </a:r>
          </a:p>
          <a:p>
            <a:r>
              <a:rPr lang="tr-TR" sz="1000" b="1" i="0" kern="1200" dirty="0" smtClean="0">
                <a:solidFill>
                  <a:schemeClr val="tx1"/>
                </a:solidFill>
                <a:effectLst/>
                <a:latin typeface="+mn-lt"/>
                <a:ea typeface="+mn-ea"/>
                <a:cs typeface="+mn-cs"/>
              </a:rPr>
              <a:t>Üçüncü Genişleme: (İspanya, Portekiz - 1986)</a:t>
            </a:r>
            <a:endParaRPr lang="tr-TR" sz="1000" b="0" i="0" kern="1200" dirty="0" smtClean="0">
              <a:solidFill>
                <a:schemeClr val="tx1"/>
              </a:solidFill>
              <a:effectLst/>
              <a:latin typeface="+mn-lt"/>
              <a:ea typeface="+mn-ea"/>
              <a:cs typeface="+mn-cs"/>
            </a:endParaRPr>
          </a:p>
          <a:p>
            <a:r>
              <a:rPr lang="tr-TR" sz="1000" b="0" i="0" kern="1200" dirty="0" err="1" smtClean="0">
                <a:solidFill>
                  <a:schemeClr val="tx1"/>
                </a:solidFill>
                <a:effectLst/>
                <a:latin typeface="+mn-lt"/>
                <a:ea typeface="+mn-ea"/>
                <a:cs typeface="+mn-cs"/>
              </a:rPr>
              <a:t>İber</a:t>
            </a:r>
            <a:r>
              <a:rPr lang="tr-TR" sz="1000" b="0" i="0" kern="1200" dirty="0" smtClean="0">
                <a:solidFill>
                  <a:schemeClr val="tx1"/>
                </a:solidFill>
                <a:effectLst/>
                <a:latin typeface="+mn-lt"/>
                <a:ea typeface="+mn-ea"/>
                <a:cs typeface="+mn-cs"/>
              </a:rPr>
              <a:t> Yarımadası genişlemesi olarak da tanımlanan üçüncü genişleme, İspanya ve Portekiz'in 1 Ocak 1986 yılında AB'ye üye olmasıyla gerçekleşti. Bu iki ülkenin üyeliği oldukça tartışmalı bir sürecin sonucuydu. Bunun nedeni ise İspanya ve Portekiz'in üyeliğe başvuruda bulundukları 1970'lerde hem siyasi hem de ekonomik olarak az gelişmiş olmalarıdır. İspanya ve Portekiz'in AB'ye üye oldukları takdirde gerek tarım alanında gerekse işçilerin serbest dolaşımı konusunda üye devletlere ekonomik açıdan yük oluşturabilecekleri endişesi, AB'nin gündemini uzunca bir süre meşgul etti. AB bu dönemde uyguladığı tarım politikasının yol açtığı üretim fazlası sıkıntılarıyla karşı karşıya olduğu için, İspanya ve Portekiz'in üyeliğine karşı ciddi bir muhalefet oluştu. Ancak Akdeniz'in AB açısından jeopolitik önemi ve genişleme politikasının başarısı tüm bu tartışmaların aşılmasını sağladı.</a:t>
            </a:r>
          </a:p>
          <a:p>
            <a:r>
              <a:rPr lang="tr-TR" sz="1000" b="1" i="0" kern="1200" dirty="0" smtClean="0">
                <a:solidFill>
                  <a:schemeClr val="tx1"/>
                </a:solidFill>
                <a:effectLst/>
                <a:latin typeface="+mn-lt"/>
                <a:ea typeface="+mn-ea"/>
                <a:cs typeface="+mn-cs"/>
              </a:rPr>
              <a:t>Dördüncü Genişleme: (</a:t>
            </a:r>
            <a:r>
              <a:rPr lang="tr-TR" sz="1000" b="1" i="0" kern="1200" dirty="0" err="1" smtClean="0">
                <a:solidFill>
                  <a:schemeClr val="tx1"/>
                </a:solidFill>
                <a:effectLst/>
                <a:latin typeface="+mn-lt"/>
                <a:ea typeface="+mn-ea"/>
                <a:cs typeface="+mn-cs"/>
              </a:rPr>
              <a:t>Avusturya,Finlandiya</a:t>
            </a:r>
            <a:r>
              <a:rPr lang="tr-TR" sz="1000" b="1" i="0" kern="1200" dirty="0" smtClean="0">
                <a:solidFill>
                  <a:schemeClr val="tx1"/>
                </a:solidFill>
                <a:effectLst/>
                <a:latin typeface="+mn-lt"/>
                <a:ea typeface="+mn-ea"/>
                <a:cs typeface="+mn-cs"/>
              </a:rPr>
              <a:t>, İsveç - 1995)</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AB'nin dördüncü genişlemesi Soğuk Savaş sonrasında yaşanan gelişmelerle yakından ilgilidir. Savaş sırasında tarafsızlık politikası izleyen Avusturya, Finlandiya ve İsveç, Soğuk Savaş sona erdiğinde AB'ye katılmaya karar verdi. Birliğin ortak para birimi "</a:t>
            </a:r>
            <a:r>
              <a:rPr lang="tr-TR" sz="1000" b="0" i="0" kern="1200" dirty="0" err="1" smtClean="0">
                <a:solidFill>
                  <a:schemeClr val="tx1"/>
                </a:solidFill>
                <a:effectLst/>
                <a:latin typeface="+mn-lt"/>
                <a:ea typeface="+mn-ea"/>
                <a:cs typeface="+mn-cs"/>
              </a:rPr>
              <a:t>Avro"ya</a:t>
            </a:r>
            <a:r>
              <a:rPr lang="tr-TR" sz="1000" b="0" i="0" kern="1200" dirty="0" smtClean="0">
                <a:solidFill>
                  <a:schemeClr val="tx1"/>
                </a:solidFill>
                <a:effectLst/>
                <a:latin typeface="+mn-lt"/>
                <a:ea typeface="+mn-ea"/>
                <a:cs typeface="+mn-cs"/>
              </a:rPr>
              <a:t> geçmeye çalıştığı ve genişlemenin AB'nin gelişiminde önemli bir araç olarak görüldüğü bir dönemde zaten "Avrupalı" olarak addedilen bu ülkelerin başvurusu olumlu karşılandı. Avusturya, Finlandiya ve İsveç 1 Ocak 1995'te sessizce AB üyesi oldu.</a:t>
            </a:r>
          </a:p>
          <a:p>
            <a:r>
              <a:rPr lang="tr-TR" sz="1000" b="1" i="0" kern="1200" dirty="0" smtClean="0">
                <a:solidFill>
                  <a:schemeClr val="tx1"/>
                </a:solidFill>
                <a:effectLst/>
                <a:latin typeface="+mn-lt"/>
                <a:ea typeface="+mn-ea"/>
                <a:cs typeface="+mn-cs"/>
              </a:rPr>
              <a:t>Beşinci Genişleme: (Macaristan, Polonya, </a:t>
            </a:r>
            <a:r>
              <a:rPr lang="tr-TR" sz="1000" b="1" i="0" kern="1200" dirty="0" err="1" smtClean="0">
                <a:solidFill>
                  <a:schemeClr val="tx1"/>
                </a:solidFill>
                <a:effectLst/>
                <a:latin typeface="+mn-lt"/>
                <a:ea typeface="+mn-ea"/>
                <a:cs typeface="+mn-cs"/>
              </a:rPr>
              <a:t>ÇekCumhuriyeti</a:t>
            </a:r>
            <a:r>
              <a:rPr lang="tr-TR" sz="1000" b="1" i="0" kern="1200" dirty="0" smtClean="0">
                <a:solidFill>
                  <a:schemeClr val="tx1"/>
                </a:solidFill>
                <a:effectLst/>
                <a:latin typeface="+mn-lt"/>
                <a:ea typeface="+mn-ea"/>
                <a:cs typeface="+mn-cs"/>
              </a:rPr>
              <a:t>, Slovakya, Slovenya, Letonya, Litvanya, Estonya, Malta, Güney Kıbrıs Rum Yönetimi - 2004) (Romanya, Bulgaristan - 2007)</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Soğuk Savaş'ın sona ermesi Avrupa kıtası açısından gerçek bir dönüm noktasıdır. Yarım yüzyıllık bölünmüşlüğün sona ermesi tüm Avrupa'da coşkuyla kutlandı. Kendi iradelerine bağlı olmadan, Avrupa bütünleşmesin dışında kalan Merkezi ve Doğu Avrupa Ülkeleri ile Malta ve Güney Kıbrıs Rum Yönetimi AB üyesi olmak için hemen başvuruda bulunmaya başladı. Ancak ilk günlerin, "Avrupa'nın yeniden birleşmesi" (</a:t>
            </a:r>
            <a:r>
              <a:rPr lang="tr-TR" sz="1000" b="0" i="0" kern="1200" dirty="0" err="1" smtClean="0">
                <a:solidFill>
                  <a:schemeClr val="tx1"/>
                </a:solidFill>
                <a:effectLst/>
                <a:latin typeface="+mn-lt"/>
                <a:ea typeface="+mn-ea"/>
                <a:cs typeface="+mn-cs"/>
              </a:rPr>
              <a:t>reunification</a:t>
            </a:r>
            <a:r>
              <a:rPr lang="tr-TR" sz="1000" b="0" i="0" kern="1200" dirty="0" smtClean="0">
                <a:solidFill>
                  <a:schemeClr val="tx1"/>
                </a:solidFill>
                <a:effectLst/>
                <a:latin typeface="+mn-lt"/>
                <a:ea typeface="+mn-ea"/>
                <a:cs typeface="+mn-cs"/>
              </a:rPr>
              <a:t> of Europe) konusundaki heyecanının yerini "genişlemenin bedeli derinleşme olmamalı, Birliğin edinimleri zayıflamamalı" düşüncesi aldı. Hem aday ülkelerin nitelik ve nicelikleri hem de Avrupa bütünleşmesinin ulaşmış olduğu derinlik açısından daha önceki genişlemelerden çok farklı olan beşinci genişleme süreci aday ülkeler açısından da AB açısından da oldukça sancılı geçti.</a:t>
            </a:r>
          </a:p>
          <a:p>
            <a:r>
              <a:rPr lang="tr-TR" sz="1000" b="0" i="0" kern="1200" dirty="0" smtClean="0">
                <a:solidFill>
                  <a:schemeClr val="tx1"/>
                </a:solidFill>
                <a:effectLst/>
                <a:latin typeface="+mn-lt"/>
                <a:ea typeface="+mn-ea"/>
                <a:cs typeface="+mn-cs"/>
              </a:rPr>
              <a:t>Genişlemeyi hazmedebilmesi için AB'nin kurumsal yapısı değiştirildi ve karar alma mekanizmaları yeniden düzenlendi. Aday ülkeler ise yukarıda da değinildiği üzere Kopenhag üyelik koşulları çerçevesinde toplumsal yaşamın hemen her alanını yeniden düzenlediler. Böylece 1998 yılında Macaristan, Polonya, Çek Cumhuriyeti, Slovenya, Estonya ve Güney Kıbrıs Rum Yönetimiyle, 2000 yılında ise Bulgaristan, Letonya, Litvanya, Malta, Romanya ve Slovakya ile başlayan müzakereler, Bulgaristan ve Romanya dışındaki diğer ülkelerin 1 Mayıs 2004'te AB'ye katılımlarıyla sonuçlandı. Bulgaristan ve Romanya ise yolsuzlukla mücadele konusundaki eksikliklerini tamamlayarak 1 Ocak 2007'de Birliğe üye oldu. Böylece, Avrupa Birliği'nin üye sayısı 27'ye ulaştı.</a:t>
            </a:r>
          </a:p>
          <a:p>
            <a:r>
              <a:rPr lang="tr-TR" sz="1000" b="0" i="0" kern="1200" dirty="0" smtClean="0">
                <a:solidFill>
                  <a:schemeClr val="tx1"/>
                </a:solidFill>
                <a:effectLst/>
                <a:latin typeface="+mn-lt"/>
                <a:ea typeface="+mn-ea"/>
                <a:cs typeface="+mn-cs"/>
              </a:rPr>
              <a:t>Ocak 2014 tarihi itibarıyla genişleme sürecine baktığımızda, AB hâlihazırda Türkiye ve İzlanda ile katılım müzakerelerini yürütüyor, Makedonya ve Karadağ'ı aday ülke ilan etti, Arnavutluk, Bosna-Hersek, Sırbistan ve Kosova'yı ise potansiyel aday ülkeler olarak görüyor.</a:t>
            </a:r>
          </a:p>
          <a:p>
            <a:r>
              <a:rPr lang="tr-TR" sz="1000" b="0" i="0" kern="1200" dirty="0" smtClean="0">
                <a:solidFill>
                  <a:schemeClr val="tx1"/>
                </a:solidFill>
                <a:effectLst/>
                <a:latin typeface="+mn-lt"/>
                <a:ea typeface="+mn-ea"/>
                <a:cs typeface="+mn-cs"/>
              </a:rPr>
              <a:t>Sonuç olarak, her geçen gün daha çok alanda ortak mevzuatın ve uygulamanın oluştuğu AB müktesebatının korunması ve bütünleşme sürecinde geri adım atılmaması Birliğin temel önceliğidir. Bu yüzden AB'nin gelişimine paralel olarak genişleme politikası ve üyelik koşuları da değişmiş, üyeliğin getirdiği sorumluluklar arttıkça, yeni üye olacak ülkelerin önündeki engeller yükseltilmiştir. Ancak genişleme AB'nin </a:t>
            </a:r>
            <a:r>
              <a:rPr lang="tr-TR" sz="1000" b="0" i="0" kern="1200" dirty="0" err="1" smtClean="0">
                <a:solidFill>
                  <a:schemeClr val="tx1"/>
                </a:solidFill>
                <a:effectLst/>
                <a:latin typeface="+mn-lt"/>
                <a:ea typeface="+mn-ea"/>
                <a:cs typeface="+mn-cs"/>
              </a:rPr>
              <a:t>hâla</a:t>
            </a:r>
            <a:r>
              <a:rPr lang="tr-TR" sz="1000" b="0" i="0" kern="1200" dirty="0" smtClean="0">
                <a:solidFill>
                  <a:schemeClr val="tx1"/>
                </a:solidFill>
                <a:effectLst/>
                <a:latin typeface="+mn-lt"/>
                <a:ea typeface="+mn-ea"/>
                <a:cs typeface="+mn-cs"/>
              </a:rPr>
              <a:t> en önemli dış politika aracıdır ve AB'nin uluslararası sistemdeki artan gücünün temel kaynağıdır.</a:t>
            </a:r>
          </a:p>
          <a:p>
            <a:r>
              <a:rPr lang="tr-TR" sz="1000" b="0" i="0" kern="1200" dirty="0" smtClean="0">
                <a:solidFill>
                  <a:schemeClr val="tx1"/>
                </a:solidFill>
                <a:effectLst/>
                <a:latin typeface="+mn-lt"/>
                <a:ea typeface="+mn-ea"/>
                <a:cs typeface="+mn-cs"/>
              </a:rPr>
              <a:t>Son olarak, 3 Ekim 2005'te katılım müzakerelerine başlayan ve 9 Aralık 2011'de Katılım Antlaşmasını imzalayan Hırvatistan’ın 2013 yılında üye olmasıyla, AB 28 üyeli bir Birlik haline gelmiştir.</a:t>
            </a:r>
          </a:p>
          <a:p>
            <a:pPr algn="just">
              <a:lnSpc>
                <a:spcPct val="115000"/>
              </a:lnSpc>
            </a:pPr>
            <a:endParaRPr lang="tr-TR" altLang="tr-TR" sz="800" dirty="0" smtClean="0">
              <a:ea typeface="Calibri" pitchFamily="34" charset="0"/>
              <a:cs typeface="Times New Roman" pitchFamily="18" charset="0"/>
            </a:endParaRPr>
          </a:p>
          <a:p>
            <a:pPr algn="just">
              <a:lnSpc>
                <a:spcPct val="115000"/>
              </a:lnSpc>
            </a:pPr>
            <a:endParaRPr lang="tr-TR" altLang="tr-TR" sz="1000" dirty="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4</a:t>
            </a:fld>
            <a:endParaRPr lang="tr-TR" altLang="tr-T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r>
              <a:rPr lang="en-GB" altLang="tr-TR" smtClean="0">
                <a:latin typeface="Arial" pitchFamily="34" charset="0"/>
                <a:ea typeface="Calibri" pitchFamily="34" charset="0"/>
                <a:cs typeface="Times New Roman" pitchFamily="18" charset="0"/>
              </a:rPr>
              <a:t>Enlargement, has been one of the most successful foreign policy instruments in EU’s history. Enlargement policy has been a key tool for advancing EU’s goals in uniting the continent, expanding EU’s global reach and enhancing its soft power. </a:t>
            </a:r>
            <a:endParaRPr lang="tr-TR" altLang="tr-TR" sz="1000">
              <a:ea typeface="Calibri" pitchFamily="34" charset="0"/>
              <a:cs typeface="Times New Roman" pitchFamily="18" charset="0"/>
            </a:endParaRPr>
          </a:p>
          <a:p>
            <a:pPr algn="just">
              <a:lnSpc>
                <a:spcPct val="115000"/>
              </a:lnSpc>
            </a:pPr>
            <a:r>
              <a:rPr lang="en-GB" altLang="tr-TR" smtClean="0">
                <a:latin typeface="Arial" pitchFamily="34" charset="0"/>
                <a:ea typeface="Calibri" pitchFamily="34" charset="0"/>
                <a:cs typeface="Times New Roman" pitchFamily="18" charset="0"/>
              </a:rPr>
              <a:t> </a:t>
            </a:r>
            <a:endParaRPr lang="tr-TR" altLang="tr-TR" sz="100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5</a:t>
            </a:fld>
            <a:endParaRPr lang="tr-TR" altLang="tr-T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r>
              <a:rPr lang="en-GB" altLang="tr-TR" smtClean="0">
                <a:latin typeface="Arial" pitchFamily="34" charset="0"/>
                <a:ea typeface="Calibri" pitchFamily="34" charset="0"/>
                <a:cs typeface="Times New Roman" pitchFamily="18" charset="0"/>
              </a:rPr>
              <a:t>Enlargement, has been one of the most successful foreign policy instruments in EU’s history. Enlargement policy has been a key tool for advancing EU’s goals in uniting the continent, expanding EU’s global reach and enhancing its soft power. </a:t>
            </a:r>
            <a:endParaRPr lang="tr-TR" altLang="tr-TR" sz="1000">
              <a:ea typeface="Calibri" pitchFamily="34" charset="0"/>
              <a:cs typeface="Times New Roman" pitchFamily="18" charset="0"/>
            </a:endParaRPr>
          </a:p>
          <a:p>
            <a:pPr algn="just">
              <a:lnSpc>
                <a:spcPct val="115000"/>
              </a:lnSpc>
            </a:pPr>
            <a:r>
              <a:rPr lang="en-GB" altLang="tr-TR" smtClean="0">
                <a:latin typeface="Arial" pitchFamily="34" charset="0"/>
                <a:ea typeface="Calibri" pitchFamily="34" charset="0"/>
                <a:cs typeface="Times New Roman" pitchFamily="18" charset="0"/>
              </a:rPr>
              <a:t> </a:t>
            </a:r>
            <a:endParaRPr lang="tr-TR" altLang="tr-TR" sz="1000">
              <a:ea typeface="Calibri" pitchFamily="34" charset="0"/>
              <a:cs typeface="Times New Roman" pitchFamily="18" charset="0"/>
            </a:endParaRPr>
          </a:p>
          <a:p>
            <a:pPr algn="just">
              <a:lnSpc>
                <a:spcPct val="115000"/>
              </a:lnSpc>
            </a:pPr>
            <a:r>
              <a:rPr lang="en-GB" altLang="tr-TR" smtClean="0">
                <a:latin typeface="Arial" pitchFamily="34" charset="0"/>
                <a:ea typeface="Calibri" pitchFamily="34" charset="0"/>
                <a:cs typeface="Times New Roman" pitchFamily="18" charset="0"/>
              </a:rPr>
              <a:t>There is also the other side of the coin. Enlargement policy had helped many countries in the continent to consolidate their democracies through the conditionality principle. The lure of accession to the EU led candidate countries to go through a deep political and socio-economic transformation process. </a:t>
            </a:r>
            <a:endParaRPr lang="tr-TR" altLang="tr-TR" sz="1000">
              <a:ea typeface="Calibri" pitchFamily="34" charset="0"/>
              <a:cs typeface="Times New Roman" pitchFamily="18" charset="0"/>
            </a:endParaRPr>
          </a:p>
          <a:p>
            <a:endParaRPr lang="tr-TR" altLang="tr-TR" smtClean="0">
              <a:ea typeface="Calibri" pitchFamily="34" charset="0"/>
              <a:cs typeface="Times New Roman" pitchFamily="18" charset="0"/>
            </a:endParaRPr>
          </a:p>
        </p:txBody>
      </p:sp>
      <p:sp>
        <p:nvSpPr>
          <p:cNvPr id="4198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001996CD-C5CE-4BA0-B2DE-0F105805E2E0}" type="slidenum">
              <a:rPr lang="tr-TR" altLang="tr-TR">
                <a:solidFill>
                  <a:prstClr val="black"/>
                </a:solidFill>
              </a:rPr>
              <a:pPr eaLnBrk="1" hangingPunct="1"/>
              <a:t>6</a:t>
            </a:fld>
            <a:endParaRPr lang="tr-TR" altLang="tr-TR">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dirty="0" smtClean="0">
              <a:ea typeface="Calibri" pitchFamily="34" charset="0"/>
              <a:cs typeface="Times New Roman" pitchFamily="18" charset="0"/>
            </a:endParaRPr>
          </a:p>
        </p:txBody>
      </p:sp>
      <p:sp>
        <p:nvSpPr>
          <p:cNvPr id="4403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C8CF08C5-AE0D-4C3B-B546-CCCC7D1E846F}" type="slidenum">
              <a:rPr lang="tr-TR" altLang="tr-TR">
                <a:solidFill>
                  <a:prstClr val="black"/>
                </a:solidFill>
              </a:rPr>
              <a:pPr eaLnBrk="1" hangingPunct="1"/>
              <a:t>7</a:t>
            </a:fld>
            <a:endParaRPr lang="tr-TR" altLang="tr-TR">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dirty="0" smtClean="0">
              <a:ea typeface="Calibri" pitchFamily="34" charset="0"/>
              <a:cs typeface="Times New Roman" pitchFamily="18" charset="0"/>
            </a:endParaRPr>
          </a:p>
        </p:txBody>
      </p:sp>
      <p:sp>
        <p:nvSpPr>
          <p:cNvPr id="4403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C8CF08C5-AE0D-4C3B-B546-CCCC7D1E846F}" type="slidenum">
              <a:rPr lang="tr-TR" altLang="tr-TR">
                <a:solidFill>
                  <a:prstClr val="black"/>
                </a:solidFill>
              </a:rPr>
              <a:pPr eaLnBrk="1" hangingPunct="1"/>
              <a:t>8</a:t>
            </a:fld>
            <a:endParaRPr lang="tr-TR" altLang="tr-T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dirty="0" smtClean="0">
              <a:ea typeface="Calibri" pitchFamily="34" charset="0"/>
              <a:cs typeface="Times New Roman" pitchFamily="18" charset="0"/>
            </a:endParaRPr>
          </a:p>
        </p:txBody>
      </p:sp>
      <p:sp>
        <p:nvSpPr>
          <p:cNvPr id="4403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C8CF08C5-AE0D-4C3B-B546-CCCC7D1E846F}" type="slidenum">
              <a:rPr lang="tr-TR" altLang="tr-TR">
                <a:solidFill>
                  <a:prstClr val="black"/>
                </a:solidFill>
              </a:rPr>
              <a:pPr eaLnBrk="1" hangingPunct="1"/>
              <a:t>9</a:t>
            </a:fld>
            <a:endParaRPr lang="tr-TR" alt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D4EA6EAE-DE3F-4082-8E40-923825F91134}" type="datetimeFigureOut">
              <a:rPr lang="tr-TR">
                <a:solidFill>
                  <a:prstClr val="black">
                    <a:tint val="75000"/>
                  </a:prstClr>
                </a:solidFill>
              </a:rPr>
              <a:pPr>
                <a:defRPr/>
              </a:pPr>
              <a:t>17.12.2015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6095C74D-62D6-44DB-A8E0-F641847178DB}"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2765208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7522FF2-828B-4689-BE05-9890848E80A7}" type="datetimeFigureOut">
              <a:rPr lang="tr-TR">
                <a:solidFill>
                  <a:prstClr val="black">
                    <a:tint val="75000"/>
                  </a:prstClr>
                </a:solidFill>
              </a:rPr>
              <a:pPr>
                <a:defRPr/>
              </a:pPr>
              <a:t>17.12.2015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357EC085-8207-4F88-AED6-891E877D42CB}"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0225755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215810A5-BE13-471B-9C99-17426D9EE738}" type="datetimeFigureOut">
              <a:rPr lang="tr-TR">
                <a:solidFill>
                  <a:prstClr val="black">
                    <a:tint val="75000"/>
                  </a:prstClr>
                </a:solidFill>
              </a:rPr>
              <a:pPr>
                <a:defRPr/>
              </a:pPr>
              <a:t>17.12.2015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C9A07B5D-CDD0-4C78-8E75-F337CE3551F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03450584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A42A2205-9596-487D-8F24-C39C4088C12B}" type="datetimeFigureOut">
              <a:rPr lang="tr-TR">
                <a:solidFill>
                  <a:prstClr val="black">
                    <a:tint val="75000"/>
                  </a:prstClr>
                </a:solidFill>
              </a:rPr>
              <a:pPr>
                <a:defRPr/>
              </a:pPr>
              <a:t>17.12.2015</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45328F45-F7DE-4945-856E-D5F02EA15BBE}"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37650662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9D97F341-10D6-4735-8918-1041705DEB0A}" type="datetimeFigureOut">
              <a:rPr lang="tr-TR">
                <a:solidFill>
                  <a:prstClr val="black">
                    <a:tint val="75000"/>
                  </a:prstClr>
                </a:solidFill>
              </a:rPr>
              <a:pPr>
                <a:defRPr/>
              </a:pPr>
              <a:t>17.12.2015</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6FB921D2-BA8C-4B7A-BF3D-A714211CE9B4}"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00892897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4F23A85A-5047-41A2-9A1C-84EDA73125AE}" type="datetimeFigureOut">
              <a:rPr lang="tr-TR">
                <a:solidFill>
                  <a:prstClr val="black">
                    <a:tint val="75000"/>
                  </a:prstClr>
                </a:solidFill>
              </a:rPr>
              <a:pPr>
                <a:defRPr/>
              </a:pPr>
              <a:t>17.12.2015</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3A7867DF-27B3-438A-AE28-F7A98DF2DAD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29336347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4BAF44B9-85AE-45AC-96DB-31AB1F20A204}" type="datetimeFigureOut">
              <a:rPr lang="tr-TR">
                <a:solidFill>
                  <a:prstClr val="black">
                    <a:tint val="75000"/>
                  </a:prstClr>
                </a:solidFill>
              </a:rPr>
              <a:pPr>
                <a:defRPr/>
              </a:pPr>
              <a:t>17.12.2015</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1CCB2D79-97BC-4A3E-9B80-7DBF2769E7F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011828097"/>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BAC979C-370F-4B06-A28E-99A47863CE78}" type="datetimeFigureOut">
              <a:rPr lang="tr-TR">
                <a:solidFill>
                  <a:prstClr val="black">
                    <a:tint val="75000"/>
                  </a:prstClr>
                </a:solidFill>
              </a:rPr>
              <a:pPr>
                <a:defRPr/>
              </a:pPr>
              <a:t>17.12.2015</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98C1090-560C-4607-A961-BF10420C8CEB}"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78205978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06B9D39-B5D8-4509-A5F4-39CFBE2582F3}" type="datetimeFigureOut">
              <a:rPr lang="tr-TR">
                <a:solidFill>
                  <a:prstClr val="black">
                    <a:tint val="75000"/>
                  </a:prstClr>
                </a:solidFill>
              </a:rPr>
              <a:pPr>
                <a:defRPr/>
              </a:pPr>
              <a:t>17.12.2015</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C05326B-9B7B-4E1C-9703-12E2BA01B4BD}"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981839593"/>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30EC026-74D1-4150-B242-3F3722B5ABDA}" type="datetimeFigureOut">
              <a:rPr lang="tr-TR">
                <a:solidFill>
                  <a:prstClr val="black">
                    <a:tint val="75000"/>
                  </a:prstClr>
                </a:solidFill>
              </a:rPr>
              <a:pPr>
                <a:defRPr/>
              </a:pPr>
              <a:t>17.12.2015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39162259-60B2-4299-B98D-C2535651760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58251502"/>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518DBBE-7245-43D1-B58D-7E993C49141E}" type="datetimeFigureOut">
              <a:rPr lang="tr-TR">
                <a:solidFill>
                  <a:prstClr val="black">
                    <a:tint val="75000"/>
                  </a:prstClr>
                </a:solidFill>
              </a:rPr>
              <a:pPr>
                <a:defRPr/>
              </a:pPr>
              <a:t>17.12.2015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1FC45D31-F172-4D90-B1A9-8E6B778EDB13}"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86156032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C0F143-90CE-44B0-8C1B-AF3F11E3C62E}"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13602684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77CACE-1CE1-4075-B83A-0DD4C124EAA0}"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8163071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6BF505-692C-4301-90A0-734809837569}"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8001636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E31601-D4E2-4330-B26E-571EBD476B48}"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4249667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B182CE3-234E-4A02-AA0C-9ABD2E325224}"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9381245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EA8AFB1-89F8-4401-951A-76D0DDD39CD3}"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6662032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9792A3-141E-483A-8739-B8AB66303AC2}"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57717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70D9B2F-50E1-455B-92C8-72EEAE80B8D5}"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80229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4BE7FA-D319-4C9D-8DB1-4E731B023402}"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17750415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F75CBD-E765-4360-8C3C-9B49AD241FD3}"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22887056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39F0FD-6C79-4606-91BA-0ED99D43454C}"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826877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3382581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8235421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2527373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8368551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9" name="8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1296174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08271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4" name="3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2987069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959614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1228037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85497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12157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pPr/>
              <a:t>17.12.2015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26E95-4763-4C23-9B06-63BD4FEAE69F}" type="datetimeFigureOut">
              <a:rPr lang="tr-TR" smtClean="0"/>
              <a:pPr/>
              <a:t>17.12.2015</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78FC2-5594-4575-824A-59069FDBF96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B761944-75BD-45A2-9997-2E5104566283}" type="datetimeFigureOut">
              <a:rPr lang="tr-TR">
                <a:solidFill>
                  <a:prstClr val="black">
                    <a:tint val="75000"/>
                  </a:prstClr>
                </a:solidFill>
              </a:rPr>
              <a:pPr>
                <a:defRPr/>
              </a:pPr>
              <a:t>17.12.2015</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1CA4B6-42B4-45E9-B5FC-9320C95D5B2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424218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smtClean="0"/>
              <a:t>Click to edit Master text styles</a:t>
            </a:r>
          </a:p>
          <a:p>
            <a:pPr lvl="1"/>
            <a:r>
              <a:rPr lang="tr-TR" altLang="en-US" smtClean="0"/>
              <a:t>Second level</a:t>
            </a:r>
          </a:p>
          <a:p>
            <a:pPr lvl="2"/>
            <a:r>
              <a:rPr lang="tr-TR" altLang="en-US" smtClean="0"/>
              <a:t>Third level</a:t>
            </a:r>
          </a:p>
          <a:p>
            <a:pPr lvl="3"/>
            <a:r>
              <a:rPr lang="tr-TR" altLang="en-US" smtClean="0"/>
              <a:t>Fourth level</a:t>
            </a:r>
          </a:p>
          <a:p>
            <a:pPr lvl="4"/>
            <a:r>
              <a:rPr lang="tr-TR"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tr-T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tr-T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E1B8AB04-A2F4-477A-9C6C-249BD27C511F}" type="slidenum">
              <a:rPr lang="tr-TR">
                <a:solidFill>
                  <a:srgbClr val="000000"/>
                </a:solidFill>
              </a:rPr>
              <a:pPr fontAlgn="base">
                <a:spcBef>
                  <a:spcPct val="0"/>
                </a:spcBef>
                <a:spcAft>
                  <a:spcPct val="0"/>
                </a:spcAft>
                <a:defRPr/>
              </a:pPr>
              <a:t>‹#›</a:t>
            </a:fld>
            <a:endParaRPr lang="tr-TR" dirty="0">
              <a:solidFill>
                <a:srgbClr val="000000"/>
              </a:solidFill>
            </a:endParaRPr>
          </a:p>
        </p:txBody>
      </p:sp>
      <p:sp>
        <p:nvSpPr>
          <p:cNvPr id="7" name="Dikdörtgen 6"/>
          <p:cNvSpPr/>
          <p:nvPr userDrawn="1"/>
        </p:nvSpPr>
        <p:spPr>
          <a:xfrm>
            <a:off x="3132138" y="1773238"/>
            <a:ext cx="1295400" cy="3816350"/>
          </a:xfrm>
          <a:prstGeom prst="rect">
            <a:avLst/>
          </a:prstGeom>
        </p:spPr>
        <p:txBody>
          <a:bodyPr>
            <a:spAutoFit/>
          </a:bodyPr>
          <a:lstStyle/>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9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900" kern="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54723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26E95-4763-4C23-9B06-63BD4FEAE69F}" type="datetimeFigureOut">
              <a:rPr lang="tr-TR" smtClean="0">
                <a:solidFill>
                  <a:prstClr val="black">
                    <a:tint val="75000"/>
                  </a:prstClr>
                </a:solidFill>
              </a:rPr>
              <a:pPr/>
              <a:t>17.12.2015</a:t>
            </a:fld>
            <a:endParaRPr lang="tr-TR" dirty="0">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7828963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4.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4.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4.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themeOverride" Target="../theme/themeOverride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hemeOverride" Target="../theme/themeOverride3.xml"/><Relationship Id="rId5" Type="http://schemas.openxmlformats.org/officeDocument/2006/relationships/image" Target="../media/image4.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21507"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2150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76D302AF-ED8D-4517-8635-FB8E51FFBAAD}" type="slidenum">
              <a:rPr lang="tr-TR" sz="1200" b="1">
                <a:solidFill>
                  <a:srgbClr val="C0504D"/>
                </a:solidFill>
                <a:latin typeface="Georgia" pitchFamily="18" charset="0"/>
              </a:rPr>
              <a:pPr algn="ctr"/>
              <a:t>1</a:t>
            </a:fld>
            <a:endParaRPr lang="tr-TR" sz="1200" b="1" dirty="0">
              <a:solidFill>
                <a:srgbClr val="C0504D"/>
              </a:solidFill>
              <a:latin typeface="Georgia" pitchFamily="18" charset="0"/>
            </a:endParaRPr>
          </a:p>
        </p:txBody>
      </p:sp>
      <p:sp>
        <p:nvSpPr>
          <p:cNvPr id="21509"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21510"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22538" name="10 Dikdörtgen"/>
          <p:cNvSpPr>
            <a:spLocks noChangeArrowheads="1"/>
          </p:cNvSpPr>
          <p:nvPr/>
        </p:nvSpPr>
        <p:spPr bwMode="auto">
          <a:xfrm>
            <a:off x="179388" y="1412776"/>
            <a:ext cx="8713787" cy="1077218"/>
          </a:xfrm>
          <a:prstGeom prst="rect">
            <a:avLst/>
          </a:prstGeom>
          <a:noFill/>
          <a:ln w="9525">
            <a:noFill/>
            <a:miter lim="800000"/>
            <a:headEnd/>
            <a:tailEnd/>
          </a:ln>
        </p:spPr>
        <p:txBody>
          <a:bodyPr wrap="square">
            <a:spAutoFit/>
          </a:bodyPr>
          <a:lstStyle/>
          <a:p>
            <a:pPr algn="ctr">
              <a:buClr>
                <a:srgbClr val="F79646">
                  <a:lumMod val="75000"/>
                </a:srgbClr>
              </a:buClr>
              <a:defRPr/>
            </a:pPr>
            <a:endParaRPr lang="tr-TR" sz="4400" b="1" dirty="0" smtClean="0">
              <a:solidFill>
                <a:prstClr val="black"/>
              </a:solidFill>
            </a:endParaRPr>
          </a:p>
          <a:p>
            <a:pPr algn="just">
              <a:defRPr/>
            </a:pPr>
            <a:endParaRPr lang="tr-TR" sz="2000" b="1" dirty="0">
              <a:solidFill>
                <a:prstClr val="black"/>
              </a:solidFill>
            </a:endParaRPr>
          </a:p>
        </p:txBody>
      </p:sp>
      <p:sp>
        <p:nvSpPr>
          <p:cNvPr id="21515" name="12 Dikdörtgen"/>
          <p:cNvSpPr>
            <a:spLocks noChangeArrowheads="1"/>
          </p:cNvSpPr>
          <p:nvPr/>
        </p:nvSpPr>
        <p:spPr bwMode="auto">
          <a:xfrm>
            <a:off x="179512" y="2742735"/>
            <a:ext cx="8712968" cy="2524794"/>
          </a:xfrm>
          <a:prstGeom prst="rect">
            <a:avLst/>
          </a:prstGeom>
          <a:noFill/>
          <a:ln w="9525">
            <a:noFill/>
            <a:miter lim="800000"/>
            <a:headEnd/>
            <a:tailEnd/>
          </a:ln>
        </p:spPr>
        <p:txBody>
          <a:bodyPr wrap="square">
            <a:spAutoFit/>
          </a:bodyPr>
          <a:lstStyle/>
          <a:p>
            <a:pPr algn="ctr" defTabSz="270000">
              <a:lnSpc>
                <a:spcPct val="150000"/>
              </a:lnSpc>
              <a:spcBef>
                <a:spcPts val="1200"/>
              </a:spcBef>
              <a:spcAft>
                <a:spcPts val="1200"/>
              </a:spcAft>
            </a:pPr>
            <a:r>
              <a:rPr lang="tr-TR" sz="3200" b="1" dirty="0" smtClean="0">
                <a:solidFill>
                  <a:srgbClr val="000066"/>
                </a:solidFill>
                <a:latin typeface="Cambria" panose="02040503050406030204" pitchFamily="18" charset="0"/>
                <a:cs typeface="Arial" pitchFamily="34" charset="0"/>
              </a:rPr>
              <a:t>AB GENİŞLEME POLİTİKASI VE </a:t>
            </a:r>
          </a:p>
          <a:p>
            <a:pPr algn="ctr" defTabSz="270000">
              <a:lnSpc>
                <a:spcPct val="150000"/>
              </a:lnSpc>
              <a:spcBef>
                <a:spcPts val="1200"/>
              </a:spcBef>
              <a:spcAft>
                <a:spcPts val="1200"/>
              </a:spcAft>
            </a:pPr>
            <a:r>
              <a:rPr lang="tr-TR" sz="3200" b="1" dirty="0" smtClean="0">
                <a:solidFill>
                  <a:srgbClr val="000066"/>
                </a:solidFill>
                <a:latin typeface="Cambria" panose="02040503050406030204" pitchFamily="18" charset="0"/>
                <a:cs typeface="Arial" pitchFamily="34" charset="0"/>
              </a:rPr>
              <a:t>TÜRKİYE İLE KATILIM MÜZAKERELERİ SÜRECİ</a:t>
            </a:r>
            <a:endParaRPr lang="tr-TR" sz="3200" dirty="0">
              <a:solidFill>
                <a:srgbClr val="000066"/>
              </a:solidFill>
              <a:latin typeface="Cambria" panose="02040503050406030204" pitchFamily="18" charset="0"/>
              <a:cs typeface="Arial" pitchFamily="34" charset="0"/>
            </a:endParaRPr>
          </a:p>
        </p:txBody>
      </p:sp>
      <p:pic>
        <p:nvPicPr>
          <p:cNvPr id="11" name="Picture 2"/>
          <p:cNvPicPr>
            <a:picLocks noChangeAspect="1" noChangeArrowheads="1"/>
          </p:cNvPicPr>
          <p:nvPr/>
        </p:nvPicPr>
        <p:blipFill>
          <a:blip r:embed="rId4" cstate="print"/>
          <a:srcRect/>
          <a:stretch>
            <a:fillRect/>
          </a:stretch>
        </p:blipFill>
        <p:spPr bwMode="auto">
          <a:xfrm>
            <a:off x="214282" y="142852"/>
            <a:ext cx="1142976" cy="998258"/>
          </a:xfrm>
          <a:prstGeom prst="rect">
            <a:avLst/>
          </a:prstGeom>
          <a:noFill/>
          <a:ln w="9525">
            <a:noFill/>
            <a:miter lim="800000"/>
            <a:headEnd/>
            <a:tailEnd/>
          </a:ln>
          <a:effectLst/>
        </p:spPr>
      </p:pic>
      <p:sp>
        <p:nvSpPr>
          <p:cNvPr id="12" name="11 Dikdörtgen"/>
          <p:cNvSpPr/>
          <p:nvPr/>
        </p:nvSpPr>
        <p:spPr>
          <a:xfrm>
            <a:off x="1475656" y="188640"/>
            <a:ext cx="7416824" cy="830997"/>
          </a:xfrm>
          <a:prstGeom prst="rect">
            <a:avLst/>
          </a:prstGeom>
        </p:spPr>
        <p:txBody>
          <a:bodyPr wrap="square">
            <a:spAutoFit/>
          </a:bodyPr>
          <a:lstStyle/>
          <a:p>
            <a:pPr algn="ctr">
              <a:spcBef>
                <a:spcPts val="1800"/>
              </a:spcBef>
            </a:pPr>
            <a:r>
              <a:rPr lang="tr-TR" sz="2400" b="1" dirty="0" smtClean="0">
                <a:solidFill>
                  <a:srgbClr val="000066"/>
                </a:solidFill>
                <a:latin typeface="Cambria" panose="02040503050406030204" pitchFamily="18" charset="0"/>
                <a:cs typeface="Arial" pitchFamily="34" charset="0"/>
              </a:rPr>
              <a:t>T.C.</a:t>
            </a:r>
            <a:br>
              <a:rPr lang="tr-TR" sz="2400" b="1" dirty="0" smtClean="0">
                <a:solidFill>
                  <a:srgbClr val="000066"/>
                </a:solidFill>
                <a:latin typeface="Cambria" panose="02040503050406030204" pitchFamily="18" charset="0"/>
                <a:cs typeface="Arial" pitchFamily="34" charset="0"/>
              </a:rPr>
            </a:br>
            <a:r>
              <a:rPr lang="tr-TR" sz="2400" b="1" dirty="0" smtClean="0">
                <a:solidFill>
                  <a:srgbClr val="000066"/>
                </a:solidFill>
                <a:latin typeface="Cambria" panose="02040503050406030204" pitchFamily="18" charset="0"/>
                <a:cs typeface="Arial" pitchFamily="34" charset="0"/>
              </a:rPr>
              <a:t>AVRUPA BİRLİĞİ BAKANLIĞI</a:t>
            </a:r>
            <a:r>
              <a:rPr lang="en-US" sz="2400" b="1" dirty="0" smtClean="0">
                <a:solidFill>
                  <a:srgbClr val="000066"/>
                </a:solidFill>
                <a:latin typeface="Cambria" panose="02040503050406030204" pitchFamily="18" charset="0"/>
                <a:cs typeface="Arial" pitchFamily="34" charset="0"/>
              </a:rPr>
              <a:t> </a:t>
            </a:r>
            <a:endParaRPr lang="tr-TR" sz="2400" dirty="0">
              <a:solidFill>
                <a:srgbClr val="000066"/>
              </a:solidFill>
              <a:latin typeface="Cambria" panose="02040503050406030204" pitchFamily="18" charset="0"/>
              <a:cs typeface="Arial" pitchFamily="34" charset="0"/>
            </a:endParaRPr>
          </a:p>
        </p:txBody>
      </p:sp>
    </p:spTree>
    <p:extLst>
      <p:ext uri="{BB962C8B-B14F-4D97-AF65-F5344CB8AC3E}">
        <p14:creationId xmlns:p14="http://schemas.microsoft.com/office/powerpoint/2010/main" val="429146062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3131841" y="1301750"/>
            <a:ext cx="5978822"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10</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997546"/>
            <a:ext cx="8713787" cy="3231654"/>
          </a:xfrm>
          <a:prstGeom prst="rect">
            <a:avLst/>
          </a:prstGeom>
          <a:noFill/>
          <a:ln w="9525">
            <a:noFill/>
            <a:miter lim="800000"/>
            <a:headEnd/>
            <a:tailEnd/>
          </a:ln>
        </p:spPr>
        <p:txBody>
          <a:bodyPr wrap="square">
            <a:spAutoFit/>
          </a:bodyPr>
          <a:lstStyle/>
          <a:p>
            <a:pPr fontAlgn="base">
              <a:spcBef>
                <a:spcPct val="0"/>
              </a:spcBef>
              <a:spcAft>
                <a:spcPct val="0"/>
              </a:spcAft>
            </a:pPr>
            <a:endParaRPr lang="tr-TR" sz="2800" dirty="0" smtClean="0">
              <a:solidFill>
                <a:prstClr val="black"/>
              </a:solidFill>
              <a:latin typeface="Cambria" panose="02040503050406030204" pitchFamily="18" charset="0"/>
              <a:cs typeface="Arial" charset="0"/>
            </a:endParaRP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Aday Ülkeler</a:t>
            </a:r>
            <a:endParaRPr lang="tr-TR" sz="2800" dirty="0">
              <a:solidFill>
                <a:prstClr val="black"/>
              </a:solidFill>
              <a:latin typeface="Cambria" panose="02040503050406030204" pitchFamily="18" charset="0"/>
              <a:cs typeface="Arial" charset="0"/>
            </a:endParaRPr>
          </a:p>
          <a:p>
            <a:pPr marL="457200" indent="-457200" fontAlgn="base">
              <a:spcBef>
                <a:spcPct val="0"/>
              </a:spcBef>
              <a:spcAft>
                <a:spcPct val="0"/>
              </a:spcAft>
              <a:buFont typeface="Arial" panose="020B0604020202020204" pitchFamily="34" charset="0"/>
              <a:buChar char="•"/>
            </a:pPr>
            <a:r>
              <a:rPr lang="tr-TR" sz="2800" dirty="0">
                <a:solidFill>
                  <a:prstClr val="black"/>
                </a:solidFill>
                <a:latin typeface="Cambria" panose="02040503050406030204" pitchFamily="18" charset="0"/>
                <a:cs typeface="Arial" charset="0"/>
              </a:rPr>
              <a:t>Üyelik </a:t>
            </a:r>
            <a:r>
              <a:rPr lang="tr-TR" sz="2800" dirty="0" smtClean="0">
                <a:solidFill>
                  <a:prstClr val="black"/>
                </a:solidFill>
                <a:latin typeface="Cambria" panose="02040503050406030204" pitchFamily="18" charset="0"/>
                <a:cs typeface="Arial" charset="0"/>
              </a:rPr>
              <a:t>Koşulları</a:t>
            </a: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Adaylık Süreci (İlerleme Raporu, KOB, UP)</a:t>
            </a: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Müzakere</a:t>
            </a:r>
            <a:endParaRPr lang="tr-TR" sz="2800" dirty="0">
              <a:solidFill>
                <a:prstClr val="black"/>
              </a:solidFill>
              <a:latin typeface="Cambria" panose="02040503050406030204" pitchFamily="18" charset="0"/>
              <a:cs typeface="Arial" charset="0"/>
            </a:endParaRP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Fasıl</a:t>
            </a: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Müktesebat</a:t>
            </a:r>
          </a:p>
          <a:p>
            <a:pPr fontAlgn="base">
              <a:spcBef>
                <a:spcPct val="0"/>
              </a:spcBef>
              <a:spcAft>
                <a:spcPct val="0"/>
              </a:spcAft>
            </a:pPr>
            <a:endParaRPr lang="tr-TR" sz="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KATILIMA İLİŞKİN TEMEL KAVRAMLAR</a:t>
            </a:r>
            <a:endParaRPr lang="tr-TR" sz="2800" b="1" dirty="0">
              <a:solidFill>
                <a:srgbClr val="000099"/>
              </a:solidFill>
              <a:latin typeface="Cambria" panose="02040503050406030204" pitchFamily="18" charset="0"/>
              <a:cs typeface="Arial"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pic>
        <p:nvPicPr>
          <p:cNvPr id="1027" name="Picture 3" descr="C:\Users\aturedi\Desktop\Question-mark-scratch-hea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4" y="2132856"/>
            <a:ext cx="194421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96746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11</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466725" y="1548656"/>
            <a:ext cx="8713787" cy="3970318"/>
          </a:xfrm>
          <a:prstGeom prst="rect">
            <a:avLst/>
          </a:prstGeom>
          <a:noFill/>
          <a:ln w="9525">
            <a:noFill/>
            <a:miter lim="800000"/>
            <a:headEnd/>
            <a:tailEnd/>
          </a:ln>
        </p:spPr>
        <p:txBody>
          <a:bodyPr wrap="square">
            <a:spAutoFit/>
          </a:bodyPr>
          <a:lstStyle/>
          <a:p>
            <a:pPr fontAlgn="base">
              <a:spcBef>
                <a:spcPct val="0"/>
              </a:spcBef>
              <a:spcAft>
                <a:spcPct val="0"/>
              </a:spcAft>
            </a:pPr>
            <a:r>
              <a:rPr lang="tr-TR" sz="2800" b="1" dirty="0" smtClean="0">
                <a:solidFill>
                  <a:prstClr val="black"/>
                </a:solidFill>
                <a:latin typeface="Cambria" panose="02040503050406030204" pitchFamily="18" charset="0"/>
                <a:cs typeface="Arial" charset="0"/>
              </a:rPr>
              <a:t>Aday Ülkeler</a:t>
            </a:r>
          </a:p>
          <a:p>
            <a:pPr lvl="1" fontAlgn="base">
              <a:spcBef>
                <a:spcPct val="0"/>
              </a:spcBef>
              <a:spcAft>
                <a:spcPct val="0"/>
              </a:spcAft>
            </a:pPr>
            <a:r>
              <a:rPr lang="tr-TR" sz="2800" dirty="0" smtClean="0">
                <a:solidFill>
                  <a:prstClr val="black"/>
                </a:solidFill>
                <a:latin typeface="Cambria" panose="02040503050406030204" pitchFamily="18" charset="0"/>
                <a:cs typeface="Arial" charset="0"/>
              </a:rPr>
              <a:t>  Türkiye</a:t>
            </a:r>
          </a:p>
          <a:p>
            <a:pPr lvl="1" fontAlgn="base">
              <a:spcBef>
                <a:spcPct val="0"/>
              </a:spcBef>
              <a:spcAft>
                <a:spcPct val="0"/>
              </a:spcAft>
            </a:pPr>
            <a:r>
              <a:rPr lang="tr-TR" sz="2800" dirty="0">
                <a:solidFill>
                  <a:prstClr val="black"/>
                </a:solidFill>
                <a:latin typeface="Cambria" panose="02040503050406030204" pitchFamily="18" charset="0"/>
                <a:cs typeface="Arial" charset="0"/>
              </a:rPr>
              <a:t>	 </a:t>
            </a:r>
            <a:r>
              <a:rPr lang="tr-TR" sz="2800" dirty="0" smtClean="0">
                <a:solidFill>
                  <a:prstClr val="black"/>
                </a:solidFill>
                <a:latin typeface="Cambria" panose="02040503050406030204" pitchFamily="18" charset="0"/>
                <a:cs typeface="Arial" charset="0"/>
              </a:rPr>
              <a:t>    Makedonya Cumhuriyeti</a:t>
            </a:r>
          </a:p>
          <a:p>
            <a:pPr lvl="5"/>
            <a:r>
              <a:rPr lang="tr-TR" sz="2800" dirty="0" smtClean="0">
                <a:solidFill>
                  <a:prstClr val="black"/>
                </a:solidFill>
                <a:latin typeface="Cambria" panose="02040503050406030204" pitchFamily="18" charset="0"/>
                <a:cs typeface="Arial" charset="0"/>
              </a:rPr>
              <a:t>   Karadağ</a:t>
            </a:r>
          </a:p>
          <a:p>
            <a:pPr lvl="6"/>
            <a:r>
              <a:rPr lang="tr-TR" sz="2800" dirty="0" smtClean="0">
                <a:solidFill>
                  <a:prstClr val="black"/>
                </a:solidFill>
                <a:latin typeface="Cambria" panose="02040503050406030204" pitchFamily="18" charset="0"/>
                <a:cs typeface="Arial" charset="0"/>
              </a:rPr>
              <a:t>      Sırbistan</a:t>
            </a:r>
          </a:p>
          <a:p>
            <a:pPr lvl="7"/>
            <a:r>
              <a:rPr lang="tr-TR" sz="2800" dirty="0" smtClean="0">
                <a:solidFill>
                  <a:prstClr val="black"/>
                </a:solidFill>
                <a:latin typeface="Cambria" panose="02040503050406030204" pitchFamily="18" charset="0"/>
                <a:cs typeface="Arial" charset="0"/>
              </a:rPr>
              <a:t>        Arnavutluk</a:t>
            </a:r>
          </a:p>
          <a:p>
            <a:pPr fontAlgn="base">
              <a:spcBef>
                <a:spcPct val="0"/>
              </a:spcBef>
              <a:spcAft>
                <a:spcPct val="0"/>
              </a:spcAft>
            </a:pPr>
            <a:r>
              <a:rPr lang="tr-TR" sz="2800" b="1" dirty="0" smtClean="0">
                <a:solidFill>
                  <a:prstClr val="black"/>
                </a:solidFill>
                <a:latin typeface="Cambria" panose="02040503050406030204" pitchFamily="18" charset="0"/>
                <a:cs typeface="Arial" charset="0"/>
              </a:rPr>
              <a:t>Potansiyel Aday Ülkeler</a:t>
            </a:r>
          </a:p>
          <a:p>
            <a:pPr lvl="2" fontAlgn="base">
              <a:spcBef>
                <a:spcPct val="0"/>
              </a:spcBef>
              <a:spcAft>
                <a:spcPct val="0"/>
              </a:spcAft>
            </a:pPr>
            <a:r>
              <a:rPr lang="tr-TR" sz="2800" dirty="0" smtClean="0">
                <a:solidFill>
                  <a:prstClr val="black"/>
                </a:solidFill>
                <a:latin typeface="Cambria" panose="02040503050406030204" pitchFamily="18" charset="0"/>
                <a:cs typeface="Arial" charset="0"/>
              </a:rPr>
              <a:t>Bosna ve Hersek</a:t>
            </a:r>
          </a:p>
          <a:p>
            <a:pPr lvl="3" fontAlgn="base">
              <a:spcBef>
                <a:spcPct val="0"/>
              </a:spcBef>
              <a:spcAft>
                <a:spcPct val="0"/>
              </a:spcAft>
            </a:pPr>
            <a:r>
              <a:rPr lang="tr-TR" sz="2800" dirty="0" smtClean="0">
                <a:solidFill>
                  <a:prstClr val="black"/>
                </a:solidFill>
                <a:latin typeface="Cambria" panose="02040503050406030204" pitchFamily="18" charset="0"/>
                <a:cs typeface="Arial" charset="0"/>
              </a:rPr>
              <a:t>	      Kosova</a:t>
            </a: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ADAY VE POTANSİYEL ADAY ÜLKELER  </a:t>
            </a:r>
            <a:endParaRPr lang="tr-TR" sz="2800" b="1" dirty="0">
              <a:solidFill>
                <a:srgbClr val="000099"/>
              </a:solidFill>
              <a:latin typeface="Cambria" panose="02040503050406030204" pitchFamily="18" charset="0"/>
              <a:cs typeface="Arial"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Tree>
    <p:extLst>
      <p:ext uri="{BB962C8B-B14F-4D97-AF65-F5344CB8AC3E}">
        <p14:creationId xmlns:p14="http://schemas.microsoft.com/office/powerpoint/2010/main" val="389300188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12</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340768"/>
            <a:ext cx="8821644" cy="5078313"/>
          </a:xfrm>
          <a:prstGeom prst="rect">
            <a:avLst/>
          </a:prstGeom>
          <a:noFill/>
          <a:ln w="9525">
            <a:noFill/>
            <a:miter lim="800000"/>
            <a:headEnd/>
            <a:tailEnd/>
          </a:ln>
        </p:spPr>
        <p:txBody>
          <a:bodyPr wrap="square">
            <a:spAutoFit/>
          </a:bodyPr>
          <a:lstStyle/>
          <a:p>
            <a:pPr algn="ctr" fontAlgn="base">
              <a:spcBef>
                <a:spcPct val="0"/>
              </a:spcBef>
              <a:spcAft>
                <a:spcPct val="0"/>
              </a:spcAft>
            </a:pPr>
            <a:r>
              <a:rPr lang="tr-TR" sz="2800" b="1" u="sng" dirty="0" smtClean="0">
                <a:solidFill>
                  <a:prstClr val="black"/>
                </a:solidFill>
                <a:latin typeface="Cambria" panose="02040503050406030204" pitchFamily="18" charset="0"/>
                <a:cs typeface="Arial" charset="0"/>
              </a:rPr>
              <a:t>Kopenhag Kriterleri (1993) </a:t>
            </a: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Siyasi Kriterler</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İstikrarlı ve kurumsallaşmış demokrasi,</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Hukuk devleti ve hukukun üstünlüğü,</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İnsan haklarına saygı ve azınlıkların korunması,</a:t>
            </a:r>
          </a:p>
          <a:p>
            <a:pPr fontAlgn="base">
              <a:spcBef>
                <a:spcPct val="0"/>
              </a:spcBef>
              <a:spcAft>
                <a:spcPct val="0"/>
              </a:spcAft>
              <a:buFont typeface="Arial" pitchFamily="34" charset="0"/>
              <a:buChar char="•"/>
            </a:pPr>
            <a:endParaRPr lang="tr-TR" sz="1400" dirty="0" smtClean="0">
              <a:solidFill>
                <a:prstClr val="black"/>
              </a:solidFill>
              <a:latin typeface="Cambria" panose="02040503050406030204" pitchFamily="18" charset="0"/>
              <a:cs typeface="Arial" charset="0"/>
            </a:endParaRP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Ekonomik Kriterler</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İşleyen bir piyasa ekonomisi,</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AB içinde rekabet edebilirlik,</a:t>
            </a:r>
          </a:p>
          <a:p>
            <a:pPr fontAlgn="base">
              <a:spcBef>
                <a:spcPct val="0"/>
              </a:spcBef>
              <a:spcAft>
                <a:spcPct val="0"/>
              </a:spcAft>
              <a:buFont typeface="Arial" pitchFamily="34" charset="0"/>
              <a:buChar char="•"/>
            </a:pPr>
            <a:endParaRPr lang="tr-TR" sz="1400" dirty="0" smtClean="0">
              <a:solidFill>
                <a:prstClr val="black"/>
              </a:solidFill>
              <a:latin typeface="Cambria" panose="02040503050406030204" pitchFamily="18" charset="0"/>
              <a:cs typeface="Arial" charset="0"/>
            </a:endParaRP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AB Müktesebatının Uyumlaştırılması</a:t>
            </a: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Uygulama için gerekli idari kapasite (1995-Madrid Zirvesi)</a:t>
            </a:r>
          </a:p>
          <a:p>
            <a:pPr fontAlgn="base">
              <a:spcBef>
                <a:spcPct val="0"/>
              </a:spcBef>
              <a:spcAft>
                <a:spcPct val="0"/>
              </a:spcAft>
              <a:buFont typeface="Arial" pitchFamily="34" charset="0"/>
              <a:buChar char="•"/>
            </a:pPr>
            <a:endParaRPr lang="tr-TR" sz="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ÜYELİK KOŞULLARI  </a:t>
            </a:r>
            <a:endParaRPr lang="tr-TR" sz="2800" b="1" dirty="0">
              <a:solidFill>
                <a:srgbClr val="000099"/>
              </a:solidFill>
              <a:latin typeface="Cambria" panose="02040503050406030204" pitchFamily="18" charset="0"/>
              <a:cs typeface="Arial"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Tree>
    <p:extLst>
      <p:ext uri="{BB962C8B-B14F-4D97-AF65-F5344CB8AC3E}">
        <p14:creationId xmlns:p14="http://schemas.microsoft.com/office/powerpoint/2010/main" val="349321837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13</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340768"/>
            <a:ext cx="8713787" cy="5047536"/>
          </a:xfrm>
          <a:prstGeom prst="rect">
            <a:avLst/>
          </a:prstGeom>
          <a:noFill/>
          <a:ln w="9525">
            <a:noFill/>
            <a:miter lim="800000"/>
            <a:headEnd/>
            <a:tailEnd/>
          </a:ln>
        </p:spPr>
        <p:txBody>
          <a:bodyPr wrap="square">
            <a:spAutoFit/>
          </a:bodyPr>
          <a:lstStyle/>
          <a:p>
            <a:pPr algn="ctr" fontAlgn="base">
              <a:spcBef>
                <a:spcPct val="0"/>
              </a:spcBef>
              <a:spcAft>
                <a:spcPct val="0"/>
              </a:spcAft>
            </a:pPr>
            <a:endParaRPr lang="tr-TR" sz="2800" b="1" u="sng" dirty="0" smtClean="0">
              <a:solidFill>
                <a:prstClr val="black"/>
              </a:solidFill>
              <a:cs typeface="Arial" charset="0"/>
            </a:endParaRPr>
          </a:p>
          <a:p>
            <a:pPr algn="ctr" fontAlgn="base">
              <a:spcBef>
                <a:spcPct val="0"/>
              </a:spcBef>
              <a:spcAft>
                <a:spcPct val="0"/>
              </a:spcAft>
            </a:pPr>
            <a:r>
              <a:rPr lang="tr-TR" sz="2800" b="1" u="sng" dirty="0" smtClean="0">
                <a:solidFill>
                  <a:prstClr val="black"/>
                </a:solidFill>
                <a:latin typeface="Cambria" panose="02040503050406030204" pitchFamily="18" charset="0"/>
                <a:cs typeface="Arial" charset="0"/>
              </a:rPr>
              <a:t>Önemli Belgeler</a:t>
            </a:r>
          </a:p>
          <a:p>
            <a:pPr algn="ctr" fontAlgn="base">
              <a:spcBef>
                <a:spcPct val="0"/>
              </a:spcBef>
              <a:spcAft>
                <a:spcPct val="0"/>
              </a:spcAft>
            </a:pPr>
            <a:endParaRPr lang="tr-TR" sz="1200" b="1" u="sng" dirty="0" smtClean="0">
              <a:solidFill>
                <a:prstClr val="black"/>
              </a:solidFill>
              <a:latin typeface="Cambria" panose="02040503050406030204" pitchFamily="18" charset="0"/>
              <a:cs typeface="Arial" charset="0"/>
            </a:endParaRPr>
          </a:p>
          <a:p>
            <a:pPr lvl="1" fontAlgn="base">
              <a:spcBef>
                <a:spcPct val="0"/>
              </a:spcBef>
              <a:spcAft>
                <a:spcPct val="0"/>
              </a:spcAft>
              <a:buFont typeface="Arial" pitchFamily="34" charset="0"/>
              <a:buChar char="•"/>
            </a:pPr>
            <a:r>
              <a:rPr lang="tr-TR" sz="2800" b="1" dirty="0" smtClean="0">
                <a:solidFill>
                  <a:prstClr val="black"/>
                </a:solidFill>
                <a:latin typeface="Cambria" panose="02040503050406030204" pitchFamily="18" charset="0"/>
                <a:cs typeface="Arial" charset="0"/>
              </a:rPr>
              <a:t>1997 Lüksemburg Zirvesi </a:t>
            </a:r>
          </a:p>
          <a:p>
            <a:pPr fontAlgn="base">
              <a:spcBef>
                <a:spcPct val="0"/>
              </a:spcBef>
              <a:spcAft>
                <a:spcPct val="0"/>
              </a:spcAft>
              <a:buFont typeface="Arial" pitchFamily="34" charset="0"/>
              <a:buChar char="•"/>
            </a:pPr>
            <a:endParaRPr lang="tr-TR" sz="1400" b="1" dirty="0" smtClean="0">
              <a:solidFill>
                <a:prstClr val="black"/>
              </a:solidFill>
              <a:latin typeface="Cambria" panose="02040503050406030204" pitchFamily="18" charset="0"/>
              <a:cs typeface="Arial" charset="0"/>
            </a:endParaRPr>
          </a:p>
          <a:p>
            <a:pPr lvl="1" fontAlgn="base">
              <a:spcBef>
                <a:spcPct val="0"/>
              </a:spcBef>
              <a:spcAft>
                <a:spcPct val="0"/>
              </a:spcAft>
              <a:buFont typeface="Wingdings" pitchFamily="2" charset="2"/>
              <a:buChar char="ü"/>
            </a:pPr>
            <a:r>
              <a:rPr lang="tr-TR" sz="2400" b="1" dirty="0" smtClean="0">
                <a:solidFill>
                  <a:prstClr val="black"/>
                </a:solidFill>
                <a:latin typeface="Cambria" panose="02040503050406030204" pitchFamily="18" charset="0"/>
                <a:cs typeface="Arial" charset="0"/>
              </a:rPr>
              <a:t>Katılım Ortaklığı Belgesi (KOB)</a:t>
            </a:r>
          </a:p>
          <a:p>
            <a:pPr lvl="1" fontAlgn="base">
              <a:spcBef>
                <a:spcPct val="0"/>
              </a:spcBef>
              <a:spcAft>
                <a:spcPct val="0"/>
              </a:spcAft>
              <a:buFont typeface="Wingdings" pitchFamily="2" charset="2"/>
              <a:buChar char="ü"/>
            </a:pPr>
            <a:endParaRPr lang="tr-TR" sz="2400" b="1" dirty="0" smtClean="0">
              <a:solidFill>
                <a:prstClr val="black"/>
              </a:solidFill>
              <a:latin typeface="Cambria" panose="02040503050406030204" pitchFamily="18" charset="0"/>
              <a:cs typeface="Arial" charset="0"/>
            </a:endParaRPr>
          </a:p>
          <a:p>
            <a:pPr lvl="1" fontAlgn="base">
              <a:spcBef>
                <a:spcPct val="0"/>
              </a:spcBef>
              <a:spcAft>
                <a:spcPct val="0"/>
              </a:spcAft>
              <a:buFont typeface="Wingdings" pitchFamily="2" charset="2"/>
              <a:buChar char="ü"/>
            </a:pPr>
            <a:r>
              <a:rPr lang="tr-TR" sz="2400" b="1" dirty="0" smtClean="0">
                <a:solidFill>
                  <a:prstClr val="black"/>
                </a:solidFill>
                <a:latin typeface="Cambria" panose="02040503050406030204" pitchFamily="18" charset="0"/>
                <a:cs typeface="Arial" charset="0"/>
              </a:rPr>
              <a:t>Ulusal Program (UP)</a:t>
            </a:r>
          </a:p>
          <a:p>
            <a:pPr lvl="1" fontAlgn="base">
              <a:spcBef>
                <a:spcPct val="0"/>
              </a:spcBef>
              <a:spcAft>
                <a:spcPct val="0"/>
              </a:spcAft>
            </a:pPr>
            <a:endParaRPr lang="tr-TR" sz="2400" b="1" dirty="0" smtClean="0">
              <a:solidFill>
                <a:prstClr val="black"/>
              </a:solidFill>
              <a:latin typeface="Cambria" panose="02040503050406030204" pitchFamily="18" charset="0"/>
              <a:cs typeface="Arial" charset="0"/>
            </a:endParaRPr>
          </a:p>
          <a:p>
            <a:pPr lvl="1" fontAlgn="base">
              <a:spcBef>
                <a:spcPct val="0"/>
              </a:spcBef>
              <a:spcAft>
                <a:spcPct val="0"/>
              </a:spcAft>
              <a:buFont typeface="Wingdings" pitchFamily="2" charset="2"/>
              <a:buChar char="ü"/>
            </a:pPr>
            <a:r>
              <a:rPr lang="tr-TR" sz="2400" b="1" dirty="0" smtClean="0">
                <a:solidFill>
                  <a:prstClr val="black"/>
                </a:solidFill>
                <a:latin typeface="Cambria" panose="02040503050406030204" pitchFamily="18" charset="0"/>
                <a:cs typeface="Arial" charset="0"/>
              </a:rPr>
              <a:t>İlerleme Raporu</a:t>
            </a:r>
          </a:p>
          <a:p>
            <a:pPr lvl="1" fontAlgn="base">
              <a:spcBef>
                <a:spcPct val="0"/>
              </a:spcBef>
              <a:spcAft>
                <a:spcPct val="0"/>
              </a:spcAft>
            </a:pPr>
            <a:endParaRPr lang="tr-TR" sz="2800" b="1" dirty="0" smtClean="0">
              <a:solidFill>
                <a:prstClr val="black"/>
              </a:solidFill>
              <a:latin typeface="Cambria" panose="02040503050406030204" pitchFamily="18" charset="0"/>
              <a:cs typeface="Arial" charset="0"/>
            </a:endParaRPr>
          </a:p>
          <a:p>
            <a:pPr lvl="1" fontAlgn="base">
              <a:spcBef>
                <a:spcPct val="0"/>
              </a:spcBef>
              <a:spcAft>
                <a:spcPct val="0"/>
              </a:spcAft>
              <a:buFont typeface="Arial" pitchFamily="34" charset="0"/>
              <a:buChar char="•"/>
            </a:pPr>
            <a:r>
              <a:rPr lang="tr-TR" sz="2800" b="1" dirty="0" smtClean="0">
                <a:solidFill>
                  <a:prstClr val="black"/>
                </a:solidFill>
                <a:latin typeface="Cambria" panose="02040503050406030204" pitchFamily="18" charset="0"/>
                <a:cs typeface="Arial" charset="0"/>
              </a:rPr>
              <a:t>1999 Helsinki Zirvesi </a:t>
            </a:r>
          </a:p>
          <a:p>
            <a:pPr fontAlgn="base">
              <a:spcBef>
                <a:spcPct val="0"/>
              </a:spcBef>
              <a:spcAft>
                <a:spcPct val="0"/>
              </a:spcAft>
            </a:pPr>
            <a:endParaRPr lang="tr-TR" sz="800" b="1" dirty="0" smtClean="0">
              <a:solidFill>
                <a:prstClr val="black"/>
              </a:solidFill>
              <a:cs typeface="Arial" charset="0"/>
            </a:endParaRPr>
          </a:p>
          <a:p>
            <a:pPr fontAlgn="base">
              <a:spcBef>
                <a:spcPct val="0"/>
              </a:spcBef>
              <a:spcAft>
                <a:spcPct val="0"/>
              </a:spcAft>
            </a:pPr>
            <a:endParaRPr lang="tr-TR" sz="2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ADAYLIK SÜRECİ   </a:t>
            </a:r>
            <a:endParaRPr lang="tr-TR" sz="2800" b="1" dirty="0">
              <a:solidFill>
                <a:srgbClr val="000099"/>
              </a:solidFill>
              <a:latin typeface="Cambria" panose="02040503050406030204" pitchFamily="18" charset="0"/>
              <a:cs typeface="Arial"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Tree>
    <p:extLst>
      <p:ext uri="{BB962C8B-B14F-4D97-AF65-F5344CB8AC3E}">
        <p14:creationId xmlns:p14="http://schemas.microsoft.com/office/powerpoint/2010/main" val="168356319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3131841" y="1301750"/>
            <a:ext cx="5978822"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03B91E35-BA49-46EC-9B81-95871559FCE7}" type="slidenum">
              <a:rPr lang="tr-TR" sz="1200" b="1">
                <a:solidFill>
                  <a:srgbClr val="C0504D"/>
                </a:solidFill>
                <a:latin typeface="Georgia" pitchFamily="18" charset="0"/>
              </a:rPr>
              <a:pPr algn="ctr"/>
              <a:t>14</a:t>
            </a:fld>
            <a:endParaRPr lang="tr-TR" sz="1200" b="1" dirty="0">
              <a:solidFill>
                <a:srgbClr val="C0504D"/>
              </a:solidFill>
              <a:latin typeface="Georgia" pitchFamily="18"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7179" name="11 Dikdörtgen"/>
          <p:cNvSpPr>
            <a:spLocks noChangeArrowheads="1"/>
          </p:cNvSpPr>
          <p:nvPr/>
        </p:nvSpPr>
        <p:spPr bwMode="auto">
          <a:xfrm>
            <a:off x="179512" y="1997546"/>
            <a:ext cx="8713787" cy="646331"/>
          </a:xfrm>
          <a:prstGeom prst="rect">
            <a:avLst/>
          </a:prstGeom>
          <a:noFill/>
          <a:ln w="9525">
            <a:noFill/>
            <a:miter lim="800000"/>
            <a:headEnd/>
            <a:tailEnd/>
          </a:ln>
        </p:spPr>
        <p:txBody>
          <a:bodyPr wrap="square">
            <a:spAutoFit/>
          </a:bodyPr>
          <a:lstStyle/>
          <a:p>
            <a:endParaRPr lang="tr-TR" sz="2800" b="1" dirty="0" smtClean="0">
              <a:solidFill>
                <a:prstClr val="black"/>
              </a:solidFill>
            </a:endParaRPr>
          </a:p>
          <a:p>
            <a:endParaRPr lang="tr-TR" sz="800" b="1" dirty="0" smtClean="0">
              <a:solidFill>
                <a:prstClr val="black"/>
              </a:solidFill>
            </a:endParaRPr>
          </a:p>
        </p:txBody>
      </p:sp>
      <p:sp>
        <p:nvSpPr>
          <p:cNvPr id="13" name="12 Dikdörtgen"/>
          <p:cNvSpPr/>
          <p:nvPr/>
        </p:nvSpPr>
        <p:spPr>
          <a:xfrm>
            <a:off x="1475656" y="332656"/>
            <a:ext cx="7127875" cy="523220"/>
          </a:xfrm>
          <a:prstGeom prst="rect">
            <a:avLst/>
          </a:prstGeom>
        </p:spPr>
        <p:txBody>
          <a:bodyPr wrap="square">
            <a:spAutoFit/>
          </a:bodyPr>
          <a:lstStyle/>
          <a:p>
            <a:pPr algn="ctr">
              <a:defRPr/>
            </a:pPr>
            <a:r>
              <a:rPr lang="tr-TR" sz="2800" b="1" dirty="0" smtClean="0">
                <a:solidFill>
                  <a:srgbClr val="000099"/>
                </a:solidFill>
                <a:latin typeface="Cambria" panose="02040503050406030204" pitchFamily="18" charset="0"/>
              </a:rPr>
              <a:t>TÜRKİYE-AB İLİŞKİLERİ</a:t>
            </a:r>
            <a:endParaRPr lang="tr-TR" sz="2800" b="1" dirty="0">
              <a:solidFill>
                <a:srgbClr val="000099"/>
              </a:solidFill>
              <a:latin typeface="Cambria" panose="02040503050406030204" pitchFamily="18"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5" name="Metin kutusu 4"/>
          <p:cNvSpPr txBox="1"/>
          <p:nvPr/>
        </p:nvSpPr>
        <p:spPr>
          <a:xfrm>
            <a:off x="179512" y="1484784"/>
            <a:ext cx="8640638" cy="4832092"/>
          </a:xfrm>
          <a:prstGeom prst="rect">
            <a:avLst/>
          </a:prstGeom>
          <a:noFill/>
        </p:spPr>
        <p:txBody>
          <a:bodyPr wrap="square" rtlCol="0">
            <a:spAutoFit/>
          </a:bodyPr>
          <a:lstStyle/>
          <a:p>
            <a:pPr algn="just"/>
            <a:r>
              <a:rPr lang="tr-TR" sz="2000" dirty="0" smtClean="0">
                <a:solidFill>
                  <a:prstClr val="black"/>
                </a:solidFill>
                <a:latin typeface="Cambria" panose="02040503050406030204" pitchFamily="18" charset="0"/>
              </a:rPr>
              <a:t>10-11 Aralık  1999-Helsinki Zirvesi, Türkiye’nin adaylığı resmen onaylanmıştır.</a:t>
            </a:r>
          </a:p>
          <a:p>
            <a:pPr algn="just"/>
            <a:endParaRPr lang="tr-TR" sz="2000" dirty="0">
              <a:solidFill>
                <a:prstClr val="black"/>
              </a:solidFill>
              <a:latin typeface="Cambria" panose="02040503050406030204" pitchFamily="18" charset="0"/>
            </a:endParaRPr>
          </a:p>
          <a:p>
            <a:pPr algn="just"/>
            <a:r>
              <a:rPr lang="tr-TR" sz="2000" dirty="0" smtClean="0">
                <a:solidFill>
                  <a:prstClr val="black"/>
                </a:solidFill>
                <a:latin typeface="Cambria" panose="02040503050406030204" pitchFamily="18" charset="0"/>
              </a:rPr>
              <a:t>17 Aralık 2004 tarihli Brüksel Zirvesinde de, AB-Türkiye ilişkilerinde dönüm noktası. (Zirvede Türkiye’nin siyasi kriterleri yeterli ölçüde karşıladığı  belirtilerek 3 Ekim 2005’de müzakerelere başlanması kararı alınmıştır)</a:t>
            </a:r>
          </a:p>
          <a:p>
            <a:pPr algn="just"/>
            <a:endParaRPr lang="tr-TR" sz="2000" dirty="0">
              <a:solidFill>
                <a:prstClr val="black"/>
              </a:solidFill>
              <a:latin typeface="Cambria" panose="02040503050406030204" pitchFamily="18" charset="0"/>
            </a:endParaRPr>
          </a:p>
          <a:p>
            <a:pPr algn="just"/>
            <a:r>
              <a:rPr lang="tr-TR" sz="2000" dirty="0" smtClean="0">
                <a:solidFill>
                  <a:prstClr val="black"/>
                </a:solidFill>
                <a:latin typeface="Cambria" panose="02040503050406030204" pitchFamily="18" charset="0"/>
              </a:rPr>
              <a:t>3 Ekim 2005-Lüksemburg’da yapılan Hükümetler arası Konferans ile Türkiye resmen AB ile katılım müzakerelerine başlamıştır.</a:t>
            </a:r>
          </a:p>
          <a:p>
            <a:pPr algn="just"/>
            <a:endParaRPr lang="tr-TR" sz="2000" dirty="0">
              <a:solidFill>
                <a:prstClr val="black"/>
              </a:solidFill>
              <a:latin typeface="Cambria" panose="02040503050406030204" pitchFamily="18" charset="0"/>
            </a:endParaRPr>
          </a:p>
          <a:p>
            <a:pPr algn="just"/>
            <a:r>
              <a:rPr lang="tr-TR" sz="2000" dirty="0" smtClean="0">
                <a:solidFill>
                  <a:prstClr val="black"/>
                </a:solidFill>
                <a:latin typeface="Cambria" panose="02040503050406030204" pitchFamily="18" charset="0"/>
              </a:rPr>
              <a:t>Müzakerelerin ilkelerini belirleyen </a:t>
            </a:r>
            <a:r>
              <a:rPr lang="tr-TR" sz="2800" b="1" dirty="0" smtClean="0">
                <a:solidFill>
                  <a:prstClr val="black"/>
                </a:solidFill>
                <a:latin typeface="Cambria" panose="02040503050406030204" pitchFamily="18" charset="0"/>
              </a:rPr>
              <a:t>Müzakere Çerçeve Belgesi</a:t>
            </a:r>
            <a:r>
              <a:rPr lang="tr-TR" sz="2000" dirty="0" smtClean="0">
                <a:solidFill>
                  <a:prstClr val="black"/>
                </a:solidFill>
                <a:latin typeface="Cambria" panose="02040503050406030204" pitchFamily="18" charset="0"/>
              </a:rPr>
              <a:t> de aynı gün kabul edilmiştir.</a:t>
            </a:r>
          </a:p>
          <a:p>
            <a:pPr algn="just"/>
            <a:endParaRPr lang="tr-TR" sz="2000" dirty="0" smtClean="0">
              <a:solidFill>
                <a:prstClr val="black"/>
              </a:solidFill>
              <a:latin typeface="Cambria" panose="02040503050406030204" pitchFamily="18" charset="0"/>
            </a:endParaRPr>
          </a:p>
          <a:p>
            <a:pPr algn="just"/>
            <a:endParaRPr lang="tr-TR" sz="2000" dirty="0">
              <a:solidFill>
                <a:prstClr val="black"/>
              </a:solidFill>
              <a:latin typeface="Cambria" panose="02040503050406030204" pitchFamily="18" charset="0"/>
            </a:endParaRPr>
          </a:p>
          <a:p>
            <a:pPr algn="just"/>
            <a:endParaRPr lang="en-US" sz="20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956337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15</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340768"/>
            <a:ext cx="8713787" cy="5755422"/>
          </a:xfrm>
          <a:prstGeom prst="rect">
            <a:avLst/>
          </a:prstGeom>
          <a:noFill/>
          <a:ln w="9525">
            <a:noFill/>
            <a:miter lim="800000"/>
            <a:headEnd/>
            <a:tailEnd/>
          </a:ln>
        </p:spPr>
        <p:txBody>
          <a:bodyPr wrap="square">
            <a:spAutoFit/>
          </a:bodyPr>
          <a:lstStyle/>
          <a:p>
            <a:pPr algn="ctr" fontAlgn="base">
              <a:spcBef>
                <a:spcPct val="0"/>
              </a:spcBef>
              <a:spcAft>
                <a:spcPct val="0"/>
              </a:spcAft>
            </a:pPr>
            <a:r>
              <a:rPr lang="tr-TR" sz="2800" b="1" u="sng" dirty="0" smtClean="0">
                <a:solidFill>
                  <a:prstClr val="black"/>
                </a:solidFill>
                <a:latin typeface="Cambria" panose="02040503050406030204" pitchFamily="18" charset="0"/>
                <a:cs typeface="Arial" charset="0"/>
              </a:rPr>
              <a:t>Önemli Belgeler</a:t>
            </a:r>
            <a:endParaRPr lang="tr-TR" sz="1200" b="1" u="sng" dirty="0">
              <a:solidFill>
                <a:prstClr val="black"/>
              </a:solidFill>
              <a:latin typeface="Cambria" panose="02040503050406030204" pitchFamily="18" charset="0"/>
              <a:cs typeface="Arial" charset="0"/>
            </a:endParaRPr>
          </a:p>
          <a:p>
            <a:pPr algn="ctr" fontAlgn="base">
              <a:spcBef>
                <a:spcPct val="0"/>
              </a:spcBef>
              <a:spcAft>
                <a:spcPct val="0"/>
              </a:spcAft>
            </a:pPr>
            <a:r>
              <a:rPr lang="tr-TR" sz="2800" b="1" dirty="0" smtClean="0">
                <a:solidFill>
                  <a:prstClr val="black"/>
                </a:solidFill>
                <a:latin typeface="Cambria" panose="02040503050406030204" pitchFamily="18" charset="0"/>
                <a:cs typeface="Arial" charset="0"/>
              </a:rPr>
              <a:t>Müzakere Çerçeve Belgesi Nedir?</a:t>
            </a:r>
          </a:p>
          <a:p>
            <a:pPr algn="just" fontAlgn="base">
              <a:spcBef>
                <a:spcPct val="0"/>
              </a:spcBef>
              <a:spcAft>
                <a:spcPct val="0"/>
              </a:spcAft>
            </a:pPr>
            <a:r>
              <a:rPr lang="tr-TR" dirty="0">
                <a:solidFill>
                  <a:prstClr val="black"/>
                </a:solidFill>
                <a:latin typeface="Cambria" panose="02040503050406030204" pitchFamily="18" charset="0"/>
                <a:cs typeface="Arial" charset="0"/>
              </a:rPr>
              <a:t>Katılım müzakerelerine ilişkin ilkeleri, esasları, usulleri ve müzakere fasıllarını belirler. Müzakereler Avrupa Birliği Antlaşmasının 49'uncu maddesine dayanmaktadır. </a:t>
            </a:r>
            <a:endParaRPr lang="tr-TR" dirty="0" smtClean="0">
              <a:solidFill>
                <a:prstClr val="black"/>
              </a:solidFill>
              <a:latin typeface="Cambria" panose="02040503050406030204" pitchFamily="18" charset="0"/>
              <a:cs typeface="Arial" charset="0"/>
            </a:endParaRPr>
          </a:p>
          <a:p>
            <a:pPr algn="just" fontAlgn="base">
              <a:spcBef>
                <a:spcPct val="0"/>
              </a:spcBef>
              <a:spcAft>
                <a:spcPct val="0"/>
              </a:spcAft>
            </a:pPr>
            <a:r>
              <a:rPr lang="tr-TR" dirty="0" smtClean="0">
                <a:solidFill>
                  <a:prstClr val="black"/>
                </a:solidFill>
                <a:latin typeface="Cambria" panose="02040503050406030204" pitchFamily="18" charset="0"/>
                <a:cs typeface="Arial" charset="0"/>
              </a:rPr>
              <a:t>Türkiye’nin </a:t>
            </a:r>
            <a:r>
              <a:rPr lang="tr-TR" dirty="0">
                <a:solidFill>
                  <a:prstClr val="black"/>
                </a:solidFill>
                <a:latin typeface="Cambria" panose="02040503050406030204" pitchFamily="18" charset="0"/>
                <a:cs typeface="Arial" charset="0"/>
              </a:rPr>
              <a:t>Müzakere Çerçeve Belgesinde;</a:t>
            </a:r>
          </a:p>
          <a:p>
            <a:pPr algn="just" fontAlgn="base">
              <a:spcBef>
                <a:spcPct val="0"/>
              </a:spcBef>
              <a:spcAft>
                <a:spcPct val="0"/>
              </a:spcAft>
            </a:pPr>
            <a:r>
              <a:rPr lang="tr-TR" dirty="0">
                <a:solidFill>
                  <a:prstClr val="black"/>
                </a:solidFill>
                <a:latin typeface="Cambria" panose="02040503050406030204" pitchFamily="18" charset="0"/>
                <a:cs typeface="Arial" charset="0"/>
              </a:rPr>
              <a:t>Müzakerelerin ortak hedefi katılımdır. Ancak, müzakerelerin açık uçlu ve sonucu önceden garanti edilemeyen bir süreç olduğu da belirtilmiştir.</a:t>
            </a:r>
          </a:p>
          <a:p>
            <a:pPr algn="just" fontAlgn="base">
              <a:spcBef>
                <a:spcPct val="0"/>
              </a:spcBef>
              <a:spcAft>
                <a:spcPct val="0"/>
              </a:spcAft>
            </a:pPr>
            <a:endParaRPr lang="tr-TR" dirty="0">
              <a:solidFill>
                <a:prstClr val="black"/>
              </a:solidFill>
              <a:latin typeface="Cambria" panose="02040503050406030204" pitchFamily="18" charset="0"/>
              <a:cs typeface="Arial" charset="0"/>
            </a:endParaRPr>
          </a:p>
          <a:p>
            <a:pPr algn="just" fontAlgn="base">
              <a:spcBef>
                <a:spcPct val="0"/>
              </a:spcBef>
              <a:spcAft>
                <a:spcPct val="0"/>
              </a:spcAft>
            </a:pPr>
            <a:r>
              <a:rPr lang="tr-TR" dirty="0">
                <a:solidFill>
                  <a:prstClr val="black"/>
                </a:solidFill>
                <a:latin typeface="Cambria" panose="02040503050406030204" pitchFamily="18" charset="0"/>
                <a:cs typeface="Arial" charset="0"/>
              </a:rPr>
              <a:t> Türkiye için Müzakereler 3 temel unsur üzerine kurulmuştur.</a:t>
            </a:r>
          </a:p>
          <a:p>
            <a:pPr marL="514350" indent="-514350" algn="just" fontAlgn="base">
              <a:spcBef>
                <a:spcPct val="0"/>
              </a:spcBef>
              <a:spcAft>
                <a:spcPct val="0"/>
              </a:spcAft>
              <a:buFont typeface="+mj-lt"/>
              <a:buAutoNum type="arabicPeriod"/>
            </a:pPr>
            <a:r>
              <a:rPr lang="tr-TR" dirty="0">
                <a:solidFill>
                  <a:prstClr val="black"/>
                </a:solidFill>
                <a:latin typeface="Cambria" panose="02040503050406030204" pitchFamily="18" charset="0"/>
                <a:cs typeface="Arial" charset="0"/>
              </a:rPr>
              <a:t>Kopenhag siyasi kriterlerin istisnasız olarak uygulanması, siyasi reformların derinleştirilmesi ve içselleştirilmesi,</a:t>
            </a:r>
          </a:p>
          <a:p>
            <a:pPr marL="514350" indent="-514350" algn="just" fontAlgn="base">
              <a:spcBef>
                <a:spcPct val="0"/>
              </a:spcBef>
              <a:spcAft>
                <a:spcPct val="0"/>
              </a:spcAft>
              <a:buFont typeface="+mj-lt"/>
              <a:buAutoNum type="arabicPeriod"/>
            </a:pPr>
            <a:r>
              <a:rPr lang="tr-TR" dirty="0">
                <a:solidFill>
                  <a:prstClr val="black"/>
                </a:solidFill>
                <a:latin typeface="Cambria" panose="02040503050406030204" pitchFamily="18" charset="0"/>
                <a:cs typeface="Arial" charset="0"/>
              </a:rPr>
              <a:t>AB müktesebatının üstlenilmesi ve uygulanması,</a:t>
            </a:r>
          </a:p>
          <a:p>
            <a:pPr marL="514350" indent="-514350" algn="just" fontAlgn="base">
              <a:spcBef>
                <a:spcPct val="0"/>
              </a:spcBef>
              <a:spcAft>
                <a:spcPct val="0"/>
              </a:spcAft>
              <a:buFont typeface="+mj-lt"/>
              <a:buAutoNum type="arabicPeriod"/>
            </a:pPr>
            <a:r>
              <a:rPr lang="tr-TR" dirty="0">
                <a:solidFill>
                  <a:prstClr val="black"/>
                </a:solidFill>
                <a:latin typeface="Cambria" panose="02040503050406030204" pitchFamily="18" charset="0"/>
                <a:cs typeface="Arial" charset="0"/>
              </a:rPr>
              <a:t>Sivil toplumla diyaloğun güçlendirilmesi ve bu çerçevede hem AB ülkelerinin kamuoylarına hem de Türkiye kamuoyuna yönelik olarak bir iletişim stratejisinin yürütülmesi.</a:t>
            </a:r>
          </a:p>
          <a:p>
            <a:pPr lvl="1" fontAlgn="base">
              <a:spcBef>
                <a:spcPct val="0"/>
              </a:spcBef>
              <a:spcAft>
                <a:spcPct val="0"/>
              </a:spcAft>
              <a:buFont typeface="Arial" pitchFamily="34" charset="0"/>
              <a:buChar char="•"/>
            </a:pPr>
            <a:endParaRPr lang="tr-TR" sz="2800" b="1" dirty="0" smtClean="0">
              <a:solidFill>
                <a:prstClr val="black"/>
              </a:solidFill>
              <a:cs typeface="Arial" charset="0"/>
            </a:endParaRPr>
          </a:p>
          <a:p>
            <a:pPr fontAlgn="base">
              <a:spcBef>
                <a:spcPct val="0"/>
              </a:spcBef>
              <a:spcAft>
                <a:spcPct val="0"/>
              </a:spcAft>
              <a:buFont typeface="Arial" pitchFamily="34" charset="0"/>
              <a:buChar char="•"/>
            </a:pPr>
            <a:endParaRPr lang="tr-TR" sz="1400" b="1" dirty="0" smtClean="0">
              <a:solidFill>
                <a:prstClr val="black"/>
              </a:solidFill>
              <a:cs typeface="Arial" charset="0"/>
            </a:endParaRPr>
          </a:p>
          <a:p>
            <a:pPr fontAlgn="base">
              <a:spcBef>
                <a:spcPct val="0"/>
              </a:spcBef>
              <a:spcAft>
                <a:spcPct val="0"/>
              </a:spcAft>
            </a:pPr>
            <a:endParaRPr lang="tr-TR" sz="800" b="1" dirty="0" smtClean="0">
              <a:solidFill>
                <a:prstClr val="black"/>
              </a:solidFill>
              <a:cs typeface="Arial" charset="0"/>
            </a:endParaRPr>
          </a:p>
          <a:p>
            <a:pPr fontAlgn="base">
              <a:spcBef>
                <a:spcPct val="0"/>
              </a:spcBef>
              <a:spcAft>
                <a:spcPct val="0"/>
              </a:spcAft>
            </a:pPr>
            <a:endParaRPr lang="tr-TR" sz="2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ADAYLIK SÜRECİ   </a:t>
            </a:r>
            <a:endParaRPr lang="tr-TR" sz="2800" b="1" dirty="0">
              <a:solidFill>
                <a:srgbClr val="000099"/>
              </a:solidFill>
              <a:latin typeface="Cambria" panose="02040503050406030204" pitchFamily="18" charset="0"/>
              <a:cs typeface="Arial"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Tree>
    <p:extLst>
      <p:ext uri="{BB962C8B-B14F-4D97-AF65-F5344CB8AC3E}">
        <p14:creationId xmlns:p14="http://schemas.microsoft.com/office/powerpoint/2010/main" val="403677231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1267"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126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40F7BE82-BE3F-48E4-9BD8-E95388DFB1F9}" type="slidenum">
              <a:rPr lang="tr-TR" sz="1200" b="1">
                <a:solidFill>
                  <a:srgbClr val="C0504D"/>
                </a:solidFill>
                <a:latin typeface="Georgia" pitchFamily="18" charset="0"/>
                <a:cs typeface="Arial" charset="0"/>
              </a:rPr>
              <a:pPr algn="ctr" fontAlgn="base">
                <a:spcBef>
                  <a:spcPct val="0"/>
                </a:spcBef>
                <a:spcAft>
                  <a:spcPct val="0"/>
                </a:spcAft>
              </a:pPr>
              <a:t>16</a:t>
            </a:fld>
            <a:endParaRPr lang="tr-TR" sz="1200" b="1" dirty="0">
              <a:solidFill>
                <a:srgbClr val="C0504D"/>
              </a:solidFill>
              <a:latin typeface="Georgia" pitchFamily="18" charset="0"/>
              <a:cs typeface="Arial" charset="0"/>
            </a:endParaRPr>
          </a:p>
        </p:txBody>
      </p:sp>
      <p:pic>
        <p:nvPicPr>
          <p:cNvPr id="11269" name="Picture 12" descr="yildizlar"/>
          <p:cNvPicPr>
            <a:picLocks noChangeAspect="1" noChangeArrowheads="1"/>
          </p:cNvPicPr>
          <p:nvPr/>
        </p:nvPicPr>
        <p:blipFill>
          <a:blip r:embed="rId4"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latin typeface="Arial" charset="0"/>
              <a:cs typeface="Arial" charset="0"/>
            </a:endParaRPr>
          </a:p>
        </p:txBody>
      </p:sp>
      <p:sp>
        <p:nvSpPr>
          <p:cNvPr id="1127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latin typeface="Arial" charset="0"/>
              <a:cs typeface="Arial" charset="0"/>
            </a:endParaRPr>
          </a:p>
        </p:txBody>
      </p:sp>
      <p:sp>
        <p:nvSpPr>
          <p:cNvPr id="11274" name="Title 7"/>
          <p:cNvSpPr txBox="1">
            <a:spLocks/>
          </p:cNvSpPr>
          <p:nvPr/>
        </p:nvSpPr>
        <p:spPr bwMode="auto">
          <a:xfrm>
            <a:off x="1187450" y="0"/>
            <a:ext cx="7632700" cy="1357313"/>
          </a:xfrm>
          <a:prstGeom prst="rect">
            <a:avLst/>
          </a:prstGeom>
          <a:noFill/>
          <a:ln w="9525">
            <a:noFill/>
            <a:miter lim="800000"/>
            <a:headEnd/>
            <a:tailEnd/>
          </a:ln>
        </p:spPr>
        <p:txBody>
          <a:bodyPr anchor="ctr"/>
          <a:lstStyle/>
          <a:p>
            <a:pPr algn="ctr" fontAlgn="base">
              <a:spcBef>
                <a:spcPct val="0"/>
              </a:spcBef>
              <a:spcAft>
                <a:spcPct val="0"/>
              </a:spcAft>
            </a:pPr>
            <a:endParaRPr lang="tr-TR" sz="3600" dirty="0">
              <a:solidFill>
                <a:srgbClr val="FF0000"/>
              </a:solidFill>
              <a:cs typeface="Arial" charset="0"/>
            </a:endParaRPr>
          </a:p>
        </p:txBody>
      </p:sp>
      <p:sp>
        <p:nvSpPr>
          <p:cNvPr id="11275" name="14 Başlık"/>
          <p:cNvSpPr>
            <a:spLocks noGrp="1"/>
          </p:cNvSpPr>
          <p:nvPr>
            <p:ph type="title"/>
          </p:nvPr>
        </p:nvSpPr>
        <p:spPr>
          <a:xfrm>
            <a:off x="1500166" y="188913"/>
            <a:ext cx="7358114" cy="811195"/>
          </a:xfrm>
        </p:spPr>
        <p:txBody>
          <a:bodyPr/>
          <a:lstStyle/>
          <a:p>
            <a:r>
              <a:rPr lang="tr-TR" sz="2800" b="1" dirty="0" smtClean="0">
                <a:solidFill>
                  <a:srgbClr val="000099"/>
                </a:solidFill>
                <a:latin typeface="Cambria" panose="02040503050406030204" pitchFamily="18" charset="0"/>
              </a:rPr>
              <a:t>ADAYLIK SÜRECİ </a:t>
            </a:r>
            <a:endParaRPr lang="tr-TR" dirty="0" smtClean="0">
              <a:latin typeface="Cambria" panose="02040503050406030204" pitchFamily="18" charset="0"/>
              <a:ea typeface="Calibri" pitchFamily="34" charset="0"/>
              <a:cs typeface="Calibri" pitchFamily="34" charset="0"/>
            </a:endParaRPr>
          </a:p>
        </p:txBody>
      </p:sp>
      <p:graphicFrame>
        <p:nvGraphicFramePr>
          <p:cNvPr id="14" name="13 İçerik Yer Tutucusu"/>
          <p:cNvGraphicFramePr>
            <a:graphicFrameLocks noGrp="1"/>
          </p:cNvGraphicFramePr>
          <p:nvPr>
            <p:ph idx="1"/>
          </p:nvPr>
        </p:nvGraphicFramePr>
        <p:xfrm>
          <a:off x="323850" y="1844675"/>
          <a:ext cx="8496944" cy="4094384"/>
        </p:xfrm>
        <a:graphic>
          <a:graphicData uri="http://schemas.openxmlformats.org/drawingml/2006/table">
            <a:tbl>
              <a:tblPr firstRow="1" bandRow="1">
                <a:tableStyleId>{5C22544A-7EE6-4342-B048-85BDC9FD1C3A}</a:tableStyleId>
              </a:tblPr>
              <a:tblGrid>
                <a:gridCol w="4248472"/>
                <a:gridCol w="4248472"/>
              </a:tblGrid>
              <a:tr h="2816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accent3"/>
                          </a:solidFill>
                          <a:effectLst/>
                          <a:latin typeface="Arial" pitchFamily="34" charset="0"/>
                        </a:rPr>
                        <a:t>KATILIM ORTAKLIĞI BELGELERİ</a:t>
                      </a:r>
                      <a:r>
                        <a:rPr kumimoji="0" lang="tr-TR" sz="1400" b="0" i="0" u="none" strike="noStrike" cap="none" normalizeH="0" baseline="0" dirty="0" smtClean="0">
                          <a:ln>
                            <a:noFill/>
                          </a:ln>
                          <a:solidFill>
                            <a:schemeClr val="accent3"/>
                          </a:solidFill>
                          <a:effectLst/>
                          <a:latin typeface="Arial" pitchFamily="34" charset="0"/>
                        </a:rPr>
                        <a:t> </a:t>
                      </a:r>
                    </a:p>
                  </a:txBody>
                  <a:tcPr>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accent3"/>
                          </a:solidFill>
                          <a:effectLst/>
                          <a:latin typeface="Arial" pitchFamily="34" charset="0"/>
                        </a:rPr>
                        <a:t>ULUSAL PROGRAMLAR</a:t>
                      </a:r>
                      <a:r>
                        <a:rPr kumimoji="0" lang="tr-TR" sz="1400" b="0" i="0" u="none" strike="noStrike" cap="none" normalizeH="0" baseline="0" dirty="0" smtClean="0">
                          <a:ln>
                            <a:noFill/>
                          </a:ln>
                          <a:solidFill>
                            <a:schemeClr val="accent3"/>
                          </a:solidFill>
                          <a:effectLst/>
                          <a:latin typeface="Arial" pitchFamily="34" charset="0"/>
                        </a:rPr>
                        <a:t> </a:t>
                      </a:r>
                    </a:p>
                  </a:txBody>
                  <a:tcPr>
                    <a:solidFill>
                      <a:srgbClr val="0070C0"/>
                    </a:solidFill>
                  </a:tcPr>
                </a:tc>
              </a:tr>
              <a:tr h="82799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chemeClr val="bg1"/>
                          </a:solidFill>
                          <a:effectLst/>
                          <a:latin typeface="Arial" pitchFamily="34" charset="0"/>
                        </a:rPr>
                        <a:t>2001 YILI KOB</a:t>
                      </a:r>
                      <a:endParaRPr kumimoji="0" lang="tr-TR" sz="12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2001/235/EC sayılı Konsey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24 Mart 2001 tarihli AB Resmi Gazetesi </a:t>
                      </a:r>
                    </a:p>
                  </a:txBody>
                  <a:tcPr>
                    <a:solidFill>
                      <a:srgbClr val="00B0F0"/>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chemeClr val="bg1"/>
                          </a:solidFill>
                          <a:effectLst/>
                          <a:latin typeface="Arial" pitchFamily="34" charset="0"/>
                        </a:rPr>
                        <a:t>2001 YILI UP</a:t>
                      </a:r>
                      <a:endParaRPr kumimoji="0" lang="tr-TR" sz="12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2001/2129 sayılı Bakanlar Kurulu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24 Mart 2001 tarihli Resmi Gazete </a:t>
                      </a:r>
                    </a:p>
                    <a:p>
                      <a:endParaRPr lang="tr-TR" sz="1200" dirty="0">
                        <a:solidFill>
                          <a:schemeClr val="bg1"/>
                        </a:solidFill>
                      </a:endParaRPr>
                    </a:p>
                  </a:txBody>
                  <a:tcPr>
                    <a:solidFill>
                      <a:srgbClr val="00B0F0"/>
                    </a:solidFill>
                  </a:tcPr>
                </a:tc>
              </a:tr>
              <a:tr h="82799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2003 YILI KOB</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2003/398/EC sayılı sayılı Konsey Kararı12 Haziran 2003 tarihli AB Resmi Gazetesi</a:t>
                      </a:r>
                    </a:p>
                    <a:p>
                      <a:endParaRPr lang="tr-TR" sz="1200" dirty="0">
                        <a:solidFill>
                          <a:srgbClr val="00B0F0"/>
                        </a:solidFill>
                      </a:endParaRPr>
                    </a:p>
                  </a:txBody>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2003 YILI UP</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2003/5930 sayılı Bakanlar Kurulu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24 Temmuz 2003 tarihli Resmi Gazete</a:t>
                      </a:r>
                    </a:p>
                    <a:p>
                      <a:endParaRPr lang="tr-TR" sz="1200" dirty="0">
                        <a:solidFill>
                          <a:srgbClr val="00B0F0"/>
                        </a:solidFill>
                      </a:endParaRPr>
                    </a:p>
                  </a:txBody>
                  <a:tcPr/>
                </a:tc>
              </a:tr>
              <a:tr h="95228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chemeClr val="bg1"/>
                          </a:solidFill>
                          <a:effectLst/>
                          <a:latin typeface="Arial" pitchFamily="34" charset="0"/>
                        </a:rPr>
                        <a:t>2006 YILI KOB</a:t>
                      </a:r>
                      <a:endParaRPr kumimoji="0" lang="tr-TR" sz="12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2006/35/EC sayılı Konsey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26. Ocak 2006 tarihli AB Resmi Gazetesi </a:t>
                      </a:r>
                    </a:p>
                    <a:p>
                      <a:endParaRPr lang="tr-TR" sz="1200" dirty="0">
                        <a:solidFill>
                          <a:schemeClr val="bg1"/>
                        </a:solidFill>
                      </a:endParaRPr>
                    </a:p>
                  </a:txBody>
                  <a:tcP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cap="none" normalizeH="0" baseline="0" dirty="0" smtClean="0">
                          <a:ln>
                            <a:noFill/>
                          </a:ln>
                          <a:solidFill>
                            <a:schemeClr val="bg1"/>
                          </a:solidFill>
                          <a:effectLst/>
                          <a:latin typeface="Arial" pitchFamily="34" charset="0"/>
                        </a:rPr>
                        <a:t>Türkiye’nin müzakere sürecinin başlamasına denk geldiğinden, yeni bir UP hazırlanması uygun bulunmamıştır. Onun yerine 2007-2013 yıllarını kapsayan Müktesebat Uyum Programı hazırlanmıştır </a:t>
                      </a:r>
                    </a:p>
                    <a:p>
                      <a:endParaRPr lang="tr-TR" sz="1200" dirty="0">
                        <a:solidFill>
                          <a:schemeClr val="bg1"/>
                        </a:solidFill>
                      </a:endParaRPr>
                    </a:p>
                  </a:txBody>
                  <a:tcPr>
                    <a:solidFill>
                      <a:srgbClr val="00B0F0"/>
                    </a:solidFill>
                  </a:tcPr>
                </a:tc>
              </a:tr>
              <a:tr h="99152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2008 YILI KOB</a:t>
                      </a:r>
                      <a:endParaRPr kumimoji="0" lang="tr-TR" sz="1200" b="0" i="0" u="none" strike="noStrike" cap="none" normalizeH="0" baseline="0" dirty="0" smtClean="0">
                        <a:ln>
                          <a:noFill/>
                        </a:ln>
                        <a:solidFill>
                          <a:srgbClr val="00B0F0"/>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2008/157/EC sayılı Konsey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26 Şubat 2008 tarihli AB Resmi Gazetesi </a:t>
                      </a:r>
                    </a:p>
                    <a:p>
                      <a:endParaRPr lang="tr-TR" sz="1200" dirty="0">
                        <a:solidFill>
                          <a:srgbClr val="00B0F0"/>
                        </a:solidFill>
                      </a:endParaRPr>
                    </a:p>
                  </a:txBody>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2008 YILI UP</a:t>
                      </a:r>
                      <a:endParaRPr kumimoji="0" lang="tr-TR" sz="1200" b="0" i="0" u="none" strike="noStrike" cap="none" normalizeH="0" baseline="0" dirty="0" smtClean="0">
                        <a:ln>
                          <a:noFill/>
                        </a:ln>
                        <a:solidFill>
                          <a:srgbClr val="00B0F0"/>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2008/14481 sayılı Bakanlar Kurulu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31 Aralık 2008 tarihli Resmi Gazete </a:t>
                      </a:r>
                    </a:p>
                    <a:p>
                      <a:endParaRPr lang="tr-TR" sz="1200" dirty="0">
                        <a:solidFill>
                          <a:srgbClr val="00B0F0"/>
                        </a:solidFill>
                      </a:endParaRPr>
                    </a:p>
                  </a:txBody>
                  <a:tcPr/>
                </a:tc>
              </a:tr>
            </a:tbl>
          </a:graphicData>
        </a:graphic>
      </p:graphicFrame>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Tree>
    <p:extLst>
      <p:ext uri="{BB962C8B-B14F-4D97-AF65-F5344CB8AC3E}">
        <p14:creationId xmlns:p14="http://schemas.microsoft.com/office/powerpoint/2010/main" val="191148781"/>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03B91E35-BA49-46EC-9B81-95871559FCE7}" type="slidenum">
              <a:rPr lang="tr-TR" sz="1200" b="1">
                <a:solidFill>
                  <a:schemeClr val="accent2"/>
                </a:solidFill>
                <a:latin typeface="Georgia" pitchFamily="18" charset="0"/>
              </a:rPr>
              <a:pPr algn="ctr"/>
              <a:t>17</a:t>
            </a:fld>
            <a:endParaRPr lang="tr-TR" sz="1200" b="1" dirty="0">
              <a:solidFill>
                <a:schemeClr val="accent2"/>
              </a:solidFill>
              <a:latin typeface="Georgia" pitchFamily="18"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latin typeface="Calibri" pitchFamily="34"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latin typeface="Calibri" pitchFamily="34" charset="0"/>
            </a:endParaRPr>
          </a:p>
        </p:txBody>
      </p:sp>
      <p:sp>
        <p:nvSpPr>
          <p:cNvPr id="7179" name="11 Dikdörtgen"/>
          <p:cNvSpPr>
            <a:spLocks noChangeArrowheads="1"/>
          </p:cNvSpPr>
          <p:nvPr/>
        </p:nvSpPr>
        <p:spPr bwMode="auto">
          <a:xfrm>
            <a:off x="179512" y="1556792"/>
            <a:ext cx="8712968" cy="4376583"/>
          </a:xfrm>
          <a:prstGeom prst="rect">
            <a:avLst/>
          </a:prstGeom>
          <a:noFill/>
          <a:ln w="9525">
            <a:noFill/>
            <a:miter lim="800000"/>
            <a:headEnd/>
            <a:tailEnd/>
          </a:ln>
        </p:spPr>
        <p:txBody>
          <a:bodyPr wrap="square">
            <a:spAutoFit/>
          </a:bodyPr>
          <a:lstStyle/>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Aday Ülke İlanı (12 Aralık 1999)</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Müzakere Kararı  (17 Aralık 2004)</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Hükümetlerarası Konferans (3 Ekim 2005)</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Tarama Süreci (20 Ekim 2005-13 Ekim 2006)</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Müzakerelerin fiilen başlatılması </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Müzakere başlıklarının önce geçici ve sonra nihai olarak   kapatılması</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Katılım Antlaşmasının imzalanması ve onaylanması </a:t>
            </a:r>
            <a:endParaRPr lang="tr-TR" sz="2400" dirty="0">
              <a:latin typeface="Cambria" panose="02040503050406030204" pitchFamily="18" charset="0"/>
              <a:cs typeface="Arial" pitchFamily="34"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14"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tr-TR" sz="2800" b="1" dirty="0" smtClean="0">
                <a:solidFill>
                  <a:srgbClr val="000066"/>
                </a:solidFill>
                <a:latin typeface="Cambria" panose="02040503050406030204" pitchFamily="18" charset="0"/>
                <a:ea typeface="+mj-ea"/>
                <a:cs typeface="Arial" pitchFamily="34" charset="0"/>
              </a:rPr>
              <a:t>TÜRKİYE’NİN KATILIM MÜZAKERELERİ</a:t>
            </a:r>
            <a:endParaRPr kumimoji="0" lang="tr-TR" sz="2800" b="0" i="0" u="none" strike="noStrike" kern="1200" cap="none" spc="0" normalizeH="0" baseline="0" noProof="0" dirty="0" smtClean="0">
              <a:ln>
                <a:noFill/>
              </a:ln>
              <a:solidFill>
                <a:srgbClr val="000066"/>
              </a:solidFill>
              <a:effectLst/>
              <a:uLnTx/>
              <a:uFillTx/>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6209610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6867"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686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FD46720A-2BDD-4EF1-81C5-C26050758F1F}" type="slidenum">
              <a:rPr lang="tr-TR" sz="1200" b="1">
                <a:solidFill>
                  <a:srgbClr val="C0504D"/>
                </a:solidFill>
                <a:latin typeface="Georgia" pitchFamily="18" charset="0"/>
              </a:rPr>
              <a:pPr algn="ctr"/>
              <a:t>18</a:t>
            </a:fld>
            <a:endParaRPr lang="tr-TR" sz="1200" b="1" dirty="0">
              <a:solidFill>
                <a:srgbClr val="C0504D"/>
              </a:solidFill>
              <a:latin typeface="Georgia" pitchFamily="18" charset="0"/>
            </a:endParaRPr>
          </a:p>
        </p:txBody>
      </p:sp>
      <p:sp>
        <p:nvSpPr>
          <p:cNvPr id="368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3687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36874" name="Title 7"/>
          <p:cNvSpPr txBox="1">
            <a:spLocks/>
          </p:cNvSpPr>
          <p:nvPr/>
        </p:nvSpPr>
        <p:spPr bwMode="auto">
          <a:xfrm>
            <a:off x="1187450" y="0"/>
            <a:ext cx="7632700" cy="1357313"/>
          </a:xfrm>
          <a:prstGeom prst="rect">
            <a:avLst/>
          </a:prstGeom>
          <a:noFill/>
          <a:ln w="9525">
            <a:noFill/>
            <a:miter lim="800000"/>
            <a:headEnd/>
            <a:tailEnd/>
          </a:ln>
        </p:spPr>
        <p:txBody>
          <a:bodyPr anchor="ctr"/>
          <a:lstStyle/>
          <a:p>
            <a:pPr algn="ctr"/>
            <a:endParaRPr lang="tr-TR" sz="3600" dirty="0">
              <a:solidFill>
                <a:srgbClr val="FF0000"/>
              </a:solidFill>
            </a:endParaRPr>
          </a:p>
        </p:txBody>
      </p:sp>
      <p:pic>
        <p:nvPicPr>
          <p:cNvPr id="12" name="Picture 2"/>
          <p:cNvPicPr>
            <a:picLocks noChangeAspect="1" noChangeArrowheads="1"/>
          </p:cNvPicPr>
          <p:nvPr/>
        </p:nvPicPr>
        <p:blipFill>
          <a:blip r:embed="rId4" cstate="print"/>
          <a:srcRect/>
          <a:stretch>
            <a:fillRect/>
          </a:stretch>
        </p:blipFill>
        <p:spPr bwMode="auto">
          <a:xfrm>
            <a:off x="214282" y="142852"/>
            <a:ext cx="1142976" cy="998258"/>
          </a:xfrm>
          <a:prstGeom prst="rect">
            <a:avLst/>
          </a:prstGeom>
          <a:noFill/>
          <a:ln w="9525">
            <a:noFill/>
            <a:miter lim="800000"/>
            <a:headEnd/>
            <a:tailEnd/>
          </a:ln>
          <a:effectLst/>
        </p:spPr>
      </p:pic>
      <p:sp>
        <p:nvSpPr>
          <p:cNvPr id="13" name="12 Dikdörtgen"/>
          <p:cNvSpPr/>
          <p:nvPr/>
        </p:nvSpPr>
        <p:spPr>
          <a:xfrm>
            <a:off x="179512" y="1484784"/>
            <a:ext cx="8712968" cy="4367349"/>
          </a:xfrm>
          <a:prstGeom prst="rect">
            <a:avLst/>
          </a:prstGeom>
        </p:spPr>
        <p:txBody>
          <a:bodyPr wrap="square">
            <a:spAutoFit/>
          </a:bodyPr>
          <a:lstStyle/>
          <a:p>
            <a:pPr algn="just">
              <a:lnSpc>
                <a:spcPct val="150000"/>
              </a:lnSpc>
            </a:pPr>
            <a:r>
              <a:rPr lang="tr-TR" sz="2800" b="1" u="sng" dirty="0" smtClean="0">
                <a:solidFill>
                  <a:prstClr val="black"/>
                </a:solidFill>
                <a:latin typeface="Cambria" panose="02040503050406030204" pitchFamily="18" charset="0"/>
                <a:cs typeface="Arial" pitchFamily="34" charset="0"/>
              </a:rPr>
              <a:t>Açılan Fasıllar</a:t>
            </a:r>
            <a:r>
              <a:rPr lang="tr-TR" sz="2800" b="1" dirty="0" smtClean="0">
                <a:solidFill>
                  <a:prstClr val="black"/>
                </a:solidFill>
                <a:latin typeface="Cambria" panose="02040503050406030204" pitchFamily="18" charset="0"/>
                <a:cs typeface="Arial" pitchFamily="34" charset="0"/>
              </a:rPr>
              <a:t>: </a:t>
            </a:r>
            <a:r>
              <a:rPr lang="tr-TR" sz="2400" dirty="0" smtClean="0">
                <a:latin typeface="Cambria" panose="02040503050406030204" pitchFamily="18" charset="0"/>
                <a:cs typeface="Arial" pitchFamily="34" charset="0"/>
              </a:rPr>
              <a:t>Sermayenin </a:t>
            </a:r>
            <a:r>
              <a:rPr lang="tr-TR" sz="2400" dirty="0">
                <a:latin typeface="Cambria" panose="02040503050406030204" pitchFamily="18" charset="0"/>
                <a:cs typeface="Arial" pitchFamily="34" charset="0"/>
              </a:rPr>
              <a:t>Serbest Dolaşımı, Şirketler Hukuku, Fikri Mülkiyet Hukuku, Bilgi Toplumu ve Medya, Gıda Güvenliği, Veterinerlik ve Bitki Sağlığı, Vergilendirme, İstatistik, İşletme ve Sanayi Politikası, Trans-Avrupa Ağları, Bölgesel Politika ve Yapısal Araçların Koordinasyonu, Bilim ve Araştırma (geçici olarak kapatılmıştır), Çevre, Tüketicinin ve Sağlığın Korunması, Mali Kontrol </a:t>
            </a:r>
          </a:p>
          <a:p>
            <a:pPr marL="342900" indent="-342900">
              <a:lnSpc>
                <a:spcPct val="90000"/>
              </a:lnSpc>
              <a:spcBef>
                <a:spcPct val="20000"/>
              </a:spcBef>
              <a:buFont typeface="Arial" charset="0"/>
              <a:buChar char="•"/>
            </a:pPr>
            <a:endParaRPr lang="tr-TR" dirty="0" smtClean="0">
              <a:solidFill>
                <a:prstClr val="black"/>
              </a:solidFill>
              <a:latin typeface="Arial" pitchFamily="34" charset="0"/>
              <a:cs typeface="Arial" pitchFamily="34" charset="0"/>
            </a:endParaRPr>
          </a:p>
        </p:txBody>
      </p:sp>
      <p:sp>
        <p:nvSpPr>
          <p:cNvPr id="15"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TÜRKİYE’NİN MEVCUT DURUMU</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75689221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6867"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686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FD46720A-2BDD-4EF1-81C5-C26050758F1F}" type="slidenum">
              <a:rPr lang="tr-TR" sz="1200" b="1">
                <a:solidFill>
                  <a:schemeClr val="accent2"/>
                </a:solidFill>
                <a:latin typeface="Georgia" pitchFamily="18" charset="0"/>
              </a:rPr>
              <a:pPr algn="ctr"/>
              <a:t>19</a:t>
            </a:fld>
            <a:endParaRPr lang="tr-TR" sz="1200" b="1" dirty="0">
              <a:solidFill>
                <a:schemeClr val="accent2"/>
              </a:solidFill>
              <a:latin typeface="Georgia" pitchFamily="18" charset="0"/>
            </a:endParaRPr>
          </a:p>
        </p:txBody>
      </p:sp>
      <p:pic>
        <p:nvPicPr>
          <p:cNvPr id="36869" name="Picture 12" descr="yildizlar"/>
          <p:cNvPicPr>
            <a:picLocks noChangeAspect="1" noChangeArrowheads="1"/>
          </p:cNvPicPr>
          <p:nvPr/>
        </p:nvPicPr>
        <p:blipFill>
          <a:blip r:embed="rId4"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368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p>
        </p:txBody>
      </p:sp>
      <p:sp>
        <p:nvSpPr>
          <p:cNvPr id="3687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p>
        </p:txBody>
      </p:sp>
      <p:sp>
        <p:nvSpPr>
          <p:cNvPr id="36874" name="Title 7"/>
          <p:cNvSpPr txBox="1">
            <a:spLocks/>
          </p:cNvSpPr>
          <p:nvPr/>
        </p:nvSpPr>
        <p:spPr bwMode="auto">
          <a:xfrm>
            <a:off x="1187450" y="0"/>
            <a:ext cx="7632700" cy="1357313"/>
          </a:xfrm>
          <a:prstGeom prst="rect">
            <a:avLst/>
          </a:prstGeom>
          <a:noFill/>
          <a:ln w="9525">
            <a:noFill/>
            <a:miter lim="800000"/>
            <a:headEnd/>
            <a:tailEnd/>
          </a:ln>
        </p:spPr>
        <p:txBody>
          <a:bodyPr anchor="ctr"/>
          <a:lstStyle/>
          <a:p>
            <a:pPr algn="ctr"/>
            <a:endParaRPr lang="tr-TR" sz="3600" dirty="0">
              <a:solidFill>
                <a:srgbClr val="FF0000"/>
              </a:solidFill>
              <a:latin typeface="Calibri" pitchFamily="34" charset="0"/>
            </a:endParaRPr>
          </a:p>
        </p:txBody>
      </p:sp>
      <p:sp>
        <p:nvSpPr>
          <p:cNvPr id="36876" name="15 İçerik Yer Tutucusu"/>
          <p:cNvSpPr>
            <a:spLocks noGrp="1"/>
          </p:cNvSpPr>
          <p:nvPr>
            <p:ph idx="1"/>
          </p:nvPr>
        </p:nvSpPr>
        <p:spPr>
          <a:xfrm>
            <a:off x="457200" y="1600200"/>
            <a:ext cx="8229600" cy="4349750"/>
          </a:xfrm>
        </p:spPr>
        <p:txBody>
          <a:bodyPr/>
          <a:lstStyle/>
          <a:p>
            <a:pPr eaLnBrk="1" hangingPunct="1">
              <a:buClr>
                <a:schemeClr val="tx1"/>
              </a:buClr>
              <a:buFontTx/>
              <a:buNone/>
            </a:pPr>
            <a:endParaRPr lang="tr-TR" sz="2000" dirty="0" smtClean="0"/>
          </a:p>
          <a:p>
            <a:pPr eaLnBrk="1" hangingPunct="1">
              <a:lnSpc>
                <a:spcPct val="90000"/>
              </a:lnSpc>
              <a:buNone/>
            </a:pPr>
            <a:endParaRPr lang="tr-TR" sz="2800" b="1" dirty="0" smtClean="0">
              <a:solidFill>
                <a:srgbClr val="FF0000"/>
              </a:solidFill>
              <a:latin typeface="Calibri" pitchFamily="34" charset="0"/>
              <a:ea typeface="Calibri" pitchFamily="34" charset="0"/>
              <a:cs typeface="Calibri" pitchFamily="34" charset="0"/>
            </a:endParaRPr>
          </a:p>
        </p:txBody>
      </p:sp>
      <p:pic>
        <p:nvPicPr>
          <p:cNvPr id="12"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13" name="12 Dikdörtgen"/>
          <p:cNvSpPr/>
          <p:nvPr/>
        </p:nvSpPr>
        <p:spPr>
          <a:xfrm>
            <a:off x="179512" y="1340768"/>
            <a:ext cx="8712968" cy="5290679"/>
          </a:xfrm>
          <a:prstGeom prst="rect">
            <a:avLst/>
          </a:prstGeom>
        </p:spPr>
        <p:txBody>
          <a:bodyPr wrap="square">
            <a:spAutoFit/>
          </a:bodyPr>
          <a:lstStyle/>
          <a:p>
            <a:pPr algn="just" eaLnBrk="1" hangingPunct="1">
              <a:lnSpc>
                <a:spcPct val="150000"/>
              </a:lnSpc>
            </a:pPr>
            <a:r>
              <a:rPr lang="tr-TR" sz="2800" b="1" u="sng" dirty="0" smtClean="0">
                <a:latin typeface="Cambria" panose="02040503050406030204" pitchFamily="18" charset="0"/>
                <a:cs typeface="Arial" pitchFamily="34" charset="0"/>
              </a:rPr>
              <a:t>Siyasi Sorunlar:</a:t>
            </a:r>
            <a:endParaRPr lang="tr-TR" sz="1100" dirty="0" smtClean="0">
              <a:latin typeface="Cambria" panose="02040503050406030204" pitchFamily="18" charset="0"/>
              <a:cs typeface="Arial" pitchFamily="34" charset="0"/>
            </a:endParaRPr>
          </a:p>
          <a:p>
            <a:pPr algn="just" eaLnBrk="1" hangingPunct="1">
              <a:lnSpc>
                <a:spcPct val="150000"/>
              </a:lnSpc>
            </a:pPr>
            <a:r>
              <a:rPr lang="tr-TR" sz="2800" b="1" dirty="0" smtClean="0">
                <a:latin typeface="Cambria" panose="02040503050406030204" pitchFamily="18" charset="0"/>
                <a:cs typeface="Arial" pitchFamily="34" charset="0"/>
              </a:rPr>
              <a:t>Ek Protokol (8 fasıl) (11 Aralık 2006 Kararı) </a:t>
            </a:r>
            <a:r>
              <a:rPr lang="tr-TR" sz="2400" dirty="0" smtClean="0">
                <a:latin typeface="Cambria" panose="02040503050406030204" pitchFamily="18" charset="0"/>
                <a:cs typeface="Arial" pitchFamily="34" charset="0"/>
              </a:rPr>
              <a:t>Malların </a:t>
            </a:r>
            <a:r>
              <a:rPr lang="tr-TR" sz="2400" dirty="0">
                <a:latin typeface="Cambria" panose="02040503050406030204" pitchFamily="18" charset="0"/>
                <a:cs typeface="Arial" pitchFamily="34" charset="0"/>
              </a:rPr>
              <a:t>Serbest Dolaşımı,İş Kurma ve Hizmet Sunumu Serbestisi, Mali Hizmetler,Tarım ve Kırsal Kalkınma, Balıkçılık,Taşımacılık Politikası,Gümrük Birliği, Dış </a:t>
            </a:r>
            <a:r>
              <a:rPr lang="tr-TR" sz="2400" dirty="0" smtClean="0">
                <a:latin typeface="Cambria" panose="02040503050406030204" pitchFamily="18" charset="0"/>
                <a:cs typeface="Arial" pitchFamily="34" charset="0"/>
              </a:rPr>
              <a:t>İlişkiler</a:t>
            </a:r>
            <a:endParaRPr lang="tr-TR" sz="2800" b="1" dirty="0" smtClean="0">
              <a:latin typeface="Cambria" panose="02040503050406030204" pitchFamily="18" charset="0"/>
              <a:cs typeface="Arial" pitchFamily="34" charset="0"/>
            </a:endParaRPr>
          </a:p>
          <a:p>
            <a:pPr>
              <a:lnSpc>
                <a:spcPct val="150000"/>
              </a:lnSpc>
            </a:pPr>
            <a:r>
              <a:rPr lang="tr-TR" sz="2800" b="1" dirty="0" smtClean="0">
                <a:latin typeface="Cambria" panose="02040503050406030204" pitchFamily="18" charset="0"/>
                <a:cs typeface="Arial" pitchFamily="34" charset="0"/>
              </a:rPr>
              <a:t>GKRY (6 fasıl) </a:t>
            </a:r>
            <a:r>
              <a:rPr lang="tr-TR" sz="2400" dirty="0" smtClean="0">
                <a:latin typeface="Cambria" panose="02040503050406030204" pitchFamily="18" charset="0"/>
                <a:cs typeface="Arial" pitchFamily="34" charset="0"/>
              </a:rPr>
              <a:t>İşçilerin Serbest Dolaşımı, Yargı ve Temel Haklar, Adalet, Özgürlük ve Güvenlik, Eğitim ve Kültür, Dış ,Güvenlik  ve Savunma Politikası, Enerji</a:t>
            </a:r>
          </a:p>
          <a:p>
            <a:pPr algn="just" eaLnBrk="1" hangingPunct="1"/>
            <a:endParaRPr lang="tr-TR" sz="1200" dirty="0" smtClean="0">
              <a:latin typeface="Arial" pitchFamily="34" charset="0"/>
              <a:cs typeface="Arial" pitchFamily="34" charset="0"/>
            </a:endParaRPr>
          </a:p>
          <a:p>
            <a:pPr marL="342900" indent="-342900">
              <a:lnSpc>
                <a:spcPct val="90000"/>
              </a:lnSpc>
              <a:spcBef>
                <a:spcPct val="20000"/>
              </a:spcBef>
              <a:buFont typeface="Arial" charset="0"/>
              <a:buChar char="•"/>
            </a:pPr>
            <a:endParaRPr lang="tr-TR" dirty="0" smtClean="0">
              <a:latin typeface="Arial" pitchFamily="34" charset="0"/>
              <a:cs typeface="Arial" pitchFamily="34" charset="0"/>
            </a:endParaRPr>
          </a:p>
        </p:txBody>
      </p:sp>
      <p:sp>
        <p:nvSpPr>
          <p:cNvPr id="15"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tr-TR" sz="2800" b="1" dirty="0" smtClean="0">
                <a:solidFill>
                  <a:srgbClr val="000066"/>
                </a:solidFill>
                <a:latin typeface="Cambria" panose="02040503050406030204" pitchFamily="18" charset="0"/>
                <a:ea typeface="+mj-ea"/>
                <a:cs typeface="Arial" pitchFamily="34" charset="0"/>
              </a:rPr>
              <a:t>TÜRKİYE’NİN MEVCUT DURUMU</a:t>
            </a:r>
            <a:endParaRPr kumimoji="0" lang="tr-TR" sz="2800" b="0" i="0" u="none" strike="noStrike" kern="1200" cap="none" spc="0" normalizeH="0" baseline="0" noProof="0" dirty="0" smtClean="0">
              <a:ln>
                <a:noFill/>
              </a:ln>
              <a:solidFill>
                <a:srgbClr val="000066"/>
              </a:solidFill>
              <a:effectLst/>
              <a:uLnTx/>
              <a:uFillTx/>
              <a:latin typeface="Cambria" panose="02040503050406030204" pitchFamily="18"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eaLnBrk="1" hangingPunct="1">
              <a:spcBef>
                <a:spcPts val="800"/>
              </a:spcBef>
              <a:buClr>
                <a:srgbClr val="000000"/>
              </a:buClr>
              <a:buFontTx/>
              <a:buNone/>
              <a:defRPr/>
            </a:pPr>
            <a:endParaRPr lang="tr-TR" sz="2400" b="1" dirty="0">
              <a:solidFill>
                <a:srgbClr val="002672"/>
              </a:solidFill>
            </a:endParaRPr>
          </a:p>
          <a:p>
            <a:pPr eaLnBrk="1" hangingPunct="1">
              <a:spcBef>
                <a:spcPts val="800"/>
              </a:spcBef>
              <a:buClr>
                <a:srgbClr val="000000"/>
              </a:buClr>
              <a:buFontTx/>
              <a:buNone/>
              <a:defRPr/>
            </a:pPr>
            <a:endParaRPr lang="tr-TR" sz="2400" b="1" dirty="0" smtClean="0">
              <a:solidFill>
                <a:srgbClr val="002672"/>
              </a:solidFill>
              <a:latin typeface="Cambria" panose="02040503050406030204" pitchFamily="18" charset="0"/>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Genişleme Nedir?</a:t>
            </a:r>
            <a:endParaRPr lang="en-US" sz="2800" b="1" dirty="0">
              <a:solidFill>
                <a:srgbClr val="002672"/>
              </a:solidFill>
              <a:latin typeface="Cambria" panose="02040503050406030204" pitchFamily="18" charset="0"/>
            </a:endParaRPr>
          </a:p>
          <a:p>
            <a:pPr marL="0" indent="0" algn="just">
              <a:spcBef>
                <a:spcPct val="0"/>
              </a:spcBef>
              <a:buNone/>
            </a:pPr>
            <a:endParaRPr lang="tr-TR" sz="2800" b="1" dirty="0" smtClean="0">
              <a:solidFill>
                <a:prstClr val="black"/>
              </a:solidFill>
              <a:latin typeface="Cambria" panose="02040503050406030204" pitchFamily="18" charset="0"/>
              <a:cs typeface="Arial" charset="0"/>
            </a:endParaRPr>
          </a:p>
          <a:p>
            <a:pPr marL="0" indent="0" algn="just">
              <a:spcBef>
                <a:spcPct val="0"/>
              </a:spcBef>
              <a:buNone/>
            </a:pPr>
            <a:r>
              <a:rPr lang="tr-TR" sz="2800" dirty="0" smtClean="0">
                <a:solidFill>
                  <a:prstClr val="black"/>
                </a:solidFill>
                <a:latin typeface="Cambria" panose="02040503050406030204" pitchFamily="18" charset="0"/>
                <a:cs typeface="Arial" charset="0"/>
              </a:rPr>
              <a:t>Avrupa Birliği'nin </a:t>
            </a:r>
            <a:r>
              <a:rPr lang="tr-TR" sz="2800" b="1" u="sng" dirty="0" smtClean="0">
                <a:solidFill>
                  <a:prstClr val="black"/>
                </a:solidFill>
                <a:latin typeface="Cambria" panose="02040503050406030204" pitchFamily="18" charset="0"/>
                <a:cs typeface="Arial" charset="0"/>
              </a:rPr>
              <a:t>yeni üye devletleri kabul etme </a:t>
            </a:r>
            <a:r>
              <a:rPr lang="tr-TR" sz="2800" dirty="0" smtClean="0">
                <a:solidFill>
                  <a:prstClr val="black"/>
                </a:solidFill>
                <a:latin typeface="Cambria" panose="02040503050406030204" pitchFamily="18" charset="0"/>
                <a:cs typeface="Arial" charset="0"/>
              </a:rPr>
              <a:t>sürecidir. </a:t>
            </a:r>
            <a:endParaRPr lang="tr-TR" sz="2800" b="1" dirty="0" smtClean="0">
              <a:solidFill>
                <a:prstClr val="black"/>
              </a:solidFill>
              <a:latin typeface="Cambria" panose="02040503050406030204" pitchFamily="18" charset="0"/>
              <a:cs typeface="Arial" charset="0"/>
            </a:endParaRPr>
          </a:p>
          <a:p>
            <a:pPr eaLnBrk="1" hangingPunct="1">
              <a:spcBef>
                <a:spcPts val="800"/>
              </a:spcBef>
              <a:buClr>
                <a:srgbClr val="000000"/>
              </a:buClr>
              <a:buFontTx/>
              <a:buNone/>
              <a:defRPr/>
            </a:pPr>
            <a:endParaRPr lang="en-US" sz="2800" dirty="0" smtClean="0"/>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8200" name="11 Resim" descr="ABBakanlikLogosu.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377078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20</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a:bodyPr>
          <a:lstStyle/>
          <a:p>
            <a:pPr marL="0" lvl="0" indent="0" algn="ctr" fontAlgn="base">
              <a:lnSpc>
                <a:spcPct val="200000"/>
              </a:lnSpc>
              <a:spcBef>
                <a:spcPct val="0"/>
              </a:spcBef>
              <a:spcAft>
                <a:spcPct val="0"/>
              </a:spcAft>
              <a:buNone/>
            </a:pPr>
            <a:r>
              <a:rPr lang="tr-TR" sz="2800" b="1" dirty="0">
                <a:solidFill>
                  <a:srgbClr val="000066"/>
                </a:solidFill>
                <a:latin typeface="Cambria" panose="02040503050406030204" pitchFamily="18" charset="0"/>
                <a:ea typeface="+mj-ea"/>
                <a:cs typeface="Arial" pitchFamily="34" charset="0"/>
              </a:rPr>
              <a:t>TÜRKİYE’NİN YENİ AB STRATEJİSİ</a:t>
            </a:r>
          </a:p>
          <a:p>
            <a:pPr marL="571500" lvl="0" indent="-571500" algn="ctr" fontAlgn="base">
              <a:lnSpc>
                <a:spcPct val="150000"/>
              </a:lnSpc>
              <a:spcBef>
                <a:spcPct val="0"/>
              </a:spcBef>
              <a:spcAft>
                <a:spcPct val="0"/>
              </a:spcAft>
              <a:buFont typeface="Wingdings" pitchFamily="2" charset="2"/>
              <a:buChar char="Ø"/>
            </a:pPr>
            <a:endParaRPr lang="tr-TR" sz="2400" b="1" dirty="0" smtClean="0">
              <a:latin typeface="Cambria" panose="02040503050406030204" pitchFamily="18" charset="0"/>
              <a:cs typeface="Arial" pitchFamily="34" charset="0"/>
            </a:endParaRPr>
          </a:p>
          <a:p>
            <a:pPr marL="571500" lvl="0" indent="-571500" algn="ctr" fontAlgn="base">
              <a:lnSpc>
                <a:spcPct val="150000"/>
              </a:lnSpc>
              <a:spcBef>
                <a:spcPct val="0"/>
              </a:spcBef>
              <a:spcAft>
                <a:spcPct val="0"/>
              </a:spcAft>
              <a:buFont typeface="Wingdings" pitchFamily="2" charset="2"/>
              <a:buChar char="Ø"/>
            </a:pPr>
            <a:r>
              <a:rPr lang="tr-TR" sz="2800" b="1" dirty="0">
                <a:latin typeface="Cambria" panose="02040503050406030204" pitchFamily="18" charset="0"/>
                <a:cs typeface="Arial" pitchFamily="34" charset="0"/>
              </a:rPr>
              <a:t>Siyasi Reform Sürecinde Kararlılık </a:t>
            </a:r>
          </a:p>
          <a:p>
            <a:pPr marL="571500" lvl="0" indent="-571500" algn="ctr" fontAlgn="base">
              <a:lnSpc>
                <a:spcPct val="150000"/>
              </a:lnSpc>
              <a:spcBef>
                <a:spcPct val="0"/>
              </a:spcBef>
              <a:spcAft>
                <a:spcPct val="0"/>
              </a:spcAft>
              <a:buFont typeface="Wingdings" pitchFamily="2" charset="2"/>
              <a:buChar char="Ø"/>
            </a:pPr>
            <a:endParaRPr lang="tr-TR" sz="2800" b="1" dirty="0">
              <a:latin typeface="Cambria" panose="02040503050406030204" pitchFamily="18" charset="0"/>
              <a:cs typeface="Arial" pitchFamily="34" charset="0"/>
            </a:endParaRPr>
          </a:p>
          <a:p>
            <a:pPr marL="571500" lvl="0" indent="-571500" algn="ctr" fontAlgn="base">
              <a:lnSpc>
                <a:spcPct val="150000"/>
              </a:lnSpc>
              <a:spcBef>
                <a:spcPct val="0"/>
              </a:spcBef>
              <a:spcAft>
                <a:spcPct val="0"/>
              </a:spcAft>
              <a:buFont typeface="Wingdings" pitchFamily="2" charset="2"/>
              <a:buChar char="Ø"/>
            </a:pPr>
            <a:r>
              <a:rPr lang="tr-TR" sz="2800" b="1" dirty="0">
                <a:latin typeface="Cambria" panose="02040503050406030204" pitchFamily="18" charset="0"/>
                <a:cs typeface="Arial" pitchFamily="34" charset="0"/>
              </a:rPr>
              <a:t>Sosyo-Ekonomik Dönüşümde Süreklilik </a:t>
            </a:r>
          </a:p>
          <a:p>
            <a:pPr marL="571500" lvl="0" indent="-571500" algn="ctr" fontAlgn="base">
              <a:lnSpc>
                <a:spcPct val="150000"/>
              </a:lnSpc>
              <a:spcBef>
                <a:spcPct val="0"/>
              </a:spcBef>
              <a:spcAft>
                <a:spcPct val="0"/>
              </a:spcAft>
              <a:buFont typeface="Wingdings" pitchFamily="2" charset="2"/>
              <a:buChar char="Ø"/>
            </a:pPr>
            <a:endParaRPr lang="tr-TR" sz="2800" b="1" dirty="0">
              <a:latin typeface="Cambria" panose="02040503050406030204" pitchFamily="18" charset="0"/>
              <a:cs typeface="Arial" pitchFamily="34" charset="0"/>
            </a:endParaRPr>
          </a:p>
          <a:p>
            <a:pPr marL="571500" lvl="0" indent="-571500" algn="ctr" fontAlgn="base">
              <a:lnSpc>
                <a:spcPct val="150000"/>
              </a:lnSpc>
              <a:spcBef>
                <a:spcPct val="0"/>
              </a:spcBef>
              <a:spcAft>
                <a:spcPct val="0"/>
              </a:spcAft>
              <a:buFont typeface="Wingdings" pitchFamily="2" charset="2"/>
              <a:buChar char="Ø"/>
            </a:pPr>
            <a:r>
              <a:rPr lang="tr-TR" sz="2800" b="1" dirty="0">
                <a:latin typeface="Cambria" panose="02040503050406030204" pitchFamily="18" charset="0"/>
                <a:cs typeface="Arial" pitchFamily="34" charset="0"/>
              </a:rPr>
              <a:t>İletişimde Etkinlik </a:t>
            </a: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117414275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21</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lnSpcReduction="10000"/>
          </a:bodyPr>
          <a:lstStyle/>
          <a:p>
            <a:pPr algn="ctr">
              <a:buNone/>
            </a:pPr>
            <a:endParaRPr lang="tr-TR" sz="2200" b="1" dirty="0" smtClean="0">
              <a:solidFill>
                <a:srgbClr val="C00000"/>
              </a:solidFill>
              <a:latin typeface="Cambria" panose="02040503050406030204" pitchFamily="18" charset="0"/>
              <a:cs typeface="Arial" pitchFamily="34" charset="0"/>
            </a:endParaRPr>
          </a:p>
          <a:p>
            <a:pPr marL="0" lvl="0" indent="0" algn="just" fontAlgn="base">
              <a:lnSpc>
                <a:spcPct val="150000"/>
              </a:lnSpc>
              <a:spcBef>
                <a:spcPts val="200"/>
              </a:spcBef>
              <a:spcAft>
                <a:spcPts val="200"/>
              </a:spcAft>
              <a:buNone/>
              <a:defRPr/>
            </a:pPr>
            <a:r>
              <a:rPr lang="tr-TR" sz="2800" b="1" dirty="0">
                <a:solidFill>
                  <a:srgbClr val="002060"/>
                </a:solidFill>
                <a:latin typeface="Cambria" panose="02040503050406030204" pitchFamily="18" charset="0"/>
                <a:cs typeface="Arial" pitchFamily="34" charset="0"/>
              </a:rPr>
              <a:t>Avrupa Birliği Stratejisi ile,</a:t>
            </a:r>
            <a:endParaRPr lang="tr-TR" sz="2400" dirty="0">
              <a:solidFill>
                <a:srgbClr val="002060"/>
              </a:solidFill>
              <a:latin typeface="Cambria" panose="02040503050406030204" pitchFamily="18" charset="0"/>
              <a:cs typeface="Arial" pitchFamily="34" charset="0"/>
            </a:endParaRPr>
          </a:p>
          <a:p>
            <a:pPr marL="571500" indent="-571500" fontAlgn="base">
              <a:lnSpc>
                <a:spcPct val="170000"/>
              </a:lnSpc>
              <a:spcBef>
                <a:spcPct val="0"/>
              </a:spcBef>
              <a:spcAft>
                <a:spcPct val="0"/>
              </a:spcAft>
              <a:buFont typeface="Wingdings" pitchFamily="2" charset="2"/>
              <a:buChar char="Ø"/>
              <a:defRPr/>
            </a:pPr>
            <a:r>
              <a:rPr lang="tr-TR" sz="2400" b="1" dirty="0">
                <a:latin typeface="Cambria" panose="02040503050406030204" pitchFamily="18" charset="0"/>
                <a:cs typeface="Arial" pitchFamily="34" charset="0"/>
              </a:rPr>
              <a:t>Reform sürecine hız katarak her alanda AB standartlarına ulaşmak</a:t>
            </a:r>
          </a:p>
          <a:p>
            <a:pPr marL="571500" indent="-571500" fontAlgn="base">
              <a:lnSpc>
                <a:spcPct val="170000"/>
              </a:lnSpc>
              <a:spcBef>
                <a:spcPct val="0"/>
              </a:spcBef>
              <a:spcAft>
                <a:spcPct val="0"/>
              </a:spcAft>
              <a:buFont typeface="Wingdings" pitchFamily="2" charset="2"/>
              <a:buChar char="Ø"/>
              <a:defRPr/>
            </a:pPr>
            <a:r>
              <a:rPr lang="tr-TR" sz="2400" b="1" dirty="0">
                <a:latin typeface="Cambria" panose="02040503050406030204" pitchFamily="18" charset="0"/>
                <a:cs typeface="Arial" pitchFamily="34" charset="0"/>
              </a:rPr>
              <a:t>Müzakere başlıklarında atılacak öncelikli adımları belirlemek</a:t>
            </a:r>
          </a:p>
          <a:p>
            <a:pPr marL="571500" indent="-571500" fontAlgn="base">
              <a:lnSpc>
                <a:spcPct val="170000"/>
              </a:lnSpc>
              <a:spcBef>
                <a:spcPct val="0"/>
              </a:spcBef>
              <a:spcAft>
                <a:spcPct val="0"/>
              </a:spcAft>
              <a:buFont typeface="Wingdings" pitchFamily="2" charset="2"/>
              <a:buChar char="Ø"/>
              <a:defRPr/>
            </a:pPr>
            <a:r>
              <a:rPr lang="tr-TR" sz="2400" b="1" dirty="0">
                <a:latin typeface="Cambria" panose="02040503050406030204" pitchFamily="18" charset="0"/>
                <a:cs typeface="Arial" pitchFamily="34" charset="0"/>
              </a:rPr>
              <a:t>Türkiye-AB birlikteliğinin anlamını ve potansiyelini gözler önüne serecek güçlü bir iletişimi öne çıkarmak</a:t>
            </a: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5" y="108804"/>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83358102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22</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a:bodyPr>
          <a:lstStyle/>
          <a:p>
            <a:pPr algn="ctr">
              <a:buNone/>
            </a:pPr>
            <a:endParaRPr lang="tr-TR" sz="2200" b="1" dirty="0" smtClean="0">
              <a:solidFill>
                <a:srgbClr val="C00000"/>
              </a:solidFill>
              <a:latin typeface="Arial" pitchFamily="34" charset="0"/>
              <a:cs typeface="Arial" pitchFamily="34" charset="0"/>
            </a:endParaRPr>
          </a:p>
          <a:p>
            <a:pPr algn="ctr">
              <a:buNone/>
            </a:pPr>
            <a:endParaRPr lang="tr-TR" sz="2200" b="1" dirty="0" smtClean="0">
              <a:solidFill>
                <a:srgbClr val="C00000"/>
              </a:solidFill>
              <a:latin typeface="Arial" pitchFamily="34" charset="0"/>
              <a:cs typeface="Arial" pitchFamily="34" charset="0"/>
            </a:endParaRPr>
          </a:p>
          <a:p>
            <a:pPr marL="0" lvl="0" indent="0" algn="just" fontAlgn="base">
              <a:lnSpc>
                <a:spcPct val="150000"/>
              </a:lnSpc>
              <a:spcBef>
                <a:spcPts val="200"/>
              </a:spcBef>
              <a:spcAft>
                <a:spcPts val="200"/>
              </a:spcAft>
              <a:buNone/>
              <a:defRPr/>
            </a:pPr>
            <a:r>
              <a:rPr lang="tr-TR" sz="2800" b="1" dirty="0">
                <a:solidFill>
                  <a:srgbClr val="002060"/>
                </a:solidFill>
                <a:latin typeface="Cambria" panose="02040503050406030204" pitchFamily="18" charset="0"/>
                <a:cs typeface="Arial" pitchFamily="34" charset="0"/>
              </a:rPr>
              <a:t>Avrupa Birliği Stratejisi; </a:t>
            </a:r>
          </a:p>
          <a:p>
            <a:pPr marL="914400" lvl="1" indent="-457200" algn="just" fontAlgn="base">
              <a:lnSpc>
                <a:spcPct val="150000"/>
              </a:lnSpc>
              <a:spcBef>
                <a:spcPts val="200"/>
              </a:spcBef>
              <a:spcAft>
                <a:spcPts val="200"/>
              </a:spcAft>
              <a:buFont typeface="Wingdings" pitchFamily="2" charset="2"/>
              <a:buChar char="Ø"/>
              <a:defRPr/>
            </a:pPr>
            <a:r>
              <a:rPr lang="tr-TR" sz="2200" b="1" dirty="0">
                <a:latin typeface="Cambria" panose="02040503050406030204" pitchFamily="18" charset="0"/>
                <a:cs typeface="Arial" pitchFamily="34" charset="0"/>
              </a:rPr>
              <a:t>AB’ye Katılım İçin Ulusal Eylem Planı 2015-2019</a:t>
            </a:r>
          </a:p>
          <a:p>
            <a:pPr marL="914400" lvl="1" indent="-457200" algn="just" fontAlgn="base">
              <a:lnSpc>
                <a:spcPct val="150000"/>
              </a:lnSpc>
              <a:spcBef>
                <a:spcPts val="200"/>
              </a:spcBef>
              <a:spcAft>
                <a:spcPts val="200"/>
              </a:spcAft>
              <a:buFont typeface="Wingdings" pitchFamily="2" charset="2"/>
              <a:buChar char="Ø"/>
              <a:defRPr/>
            </a:pPr>
            <a:r>
              <a:rPr lang="tr-TR" sz="2200" b="1" dirty="0" smtClean="0">
                <a:latin typeface="Cambria" panose="02040503050406030204" pitchFamily="18" charset="0"/>
                <a:cs typeface="Arial" pitchFamily="34" charset="0"/>
              </a:rPr>
              <a:t>Avrupa </a:t>
            </a:r>
            <a:r>
              <a:rPr lang="tr-TR" sz="2200" b="1" dirty="0">
                <a:latin typeface="Cambria" panose="02040503050406030204" pitchFamily="18" charset="0"/>
                <a:cs typeface="Arial" pitchFamily="34" charset="0"/>
              </a:rPr>
              <a:t>Birliği İletişim Stratejisi </a:t>
            </a:r>
          </a:p>
          <a:p>
            <a:pPr marL="0" lvl="0" indent="0" algn="just" fontAlgn="base">
              <a:lnSpc>
                <a:spcPct val="150000"/>
              </a:lnSpc>
              <a:spcBef>
                <a:spcPts val="200"/>
              </a:spcBef>
              <a:spcAft>
                <a:spcPts val="200"/>
              </a:spcAft>
              <a:buNone/>
              <a:defRPr/>
            </a:pPr>
            <a:r>
              <a:rPr lang="tr-TR" sz="2800" b="1" dirty="0">
                <a:solidFill>
                  <a:srgbClr val="002060"/>
                </a:solidFill>
                <a:latin typeface="Cambria" panose="02040503050406030204" pitchFamily="18" charset="0"/>
                <a:cs typeface="Arial" pitchFamily="34" charset="0"/>
              </a:rPr>
              <a:t>ile operasyonel hale </a:t>
            </a:r>
            <a:r>
              <a:rPr lang="tr-TR" sz="2800" b="1" dirty="0" smtClean="0">
                <a:solidFill>
                  <a:srgbClr val="002060"/>
                </a:solidFill>
                <a:latin typeface="Cambria" panose="02040503050406030204" pitchFamily="18" charset="0"/>
                <a:cs typeface="Arial" pitchFamily="34" charset="0"/>
              </a:rPr>
              <a:t>gelmiştir.</a:t>
            </a:r>
            <a:endParaRPr lang="tr-TR" sz="2800" b="1" dirty="0">
              <a:solidFill>
                <a:srgbClr val="002060"/>
              </a:solidFill>
              <a:latin typeface="Cambria" panose="02040503050406030204" pitchFamily="18" charset="0"/>
              <a:cs typeface="Arial" pitchFamily="34" charset="0"/>
            </a:endParaRP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13943733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23</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lnSpcReduction="10000"/>
          </a:bodyPr>
          <a:lstStyle/>
          <a:p>
            <a:pPr algn="ctr">
              <a:buNone/>
            </a:pPr>
            <a:endParaRPr lang="tr-TR" sz="2200" b="1" dirty="0" smtClean="0">
              <a:solidFill>
                <a:srgbClr val="C00000"/>
              </a:solidFill>
              <a:latin typeface="Cambria" panose="02040503050406030204" pitchFamily="18" charset="0"/>
              <a:cs typeface="Arial" pitchFamily="34" charset="0"/>
            </a:endParaRPr>
          </a:p>
          <a:p>
            <a:pPr marL="0" lvl="0" indent="0" algn="ctr" fontAlgn="base">
              <a:spcBef>
                <a:spcPts val="200"/>
              </a:spcBef>
              <a:spcAft>
                <a:spcPts val="200"/>
              </a:spcAft>
              <a:buNone/>
              <a:defRPr/>
            </a:pPr>
            <a:r>
              <a:rPr lang="tr-TR" sz="3000" b="1" dirty="0">
                <a:solidFill>
                  <a:srgbClr val="002060"/>
                </a:solidFill>
                <a:latin typeface="Cambria" panose="02040503050406030204" pitchFamily="18" charset="0"/>
                <a:cs typeface="Arial" pitchFamily="34" charset="0"/>
              </a:rPr>
              <a:t>Siyasi Reform Sürecinde </a:t>
            </a:r>
            <a:r>
              <a:rPr lang="tr-TR" sz="3000" b="1" dirty="0" smtClean="0">
                <a:solidFill>
                  <a:srgbClr val="002060"/>
                </a:solidFill>
                <a:latin typeface="Cambria" panose="02040503050406030204" pitchFamily="18" charset="0"/>
                <a:cs typeface="Arial" pitchFamily="34" charset="0"/>
              </a:rPr>
              <a:t>Kararlılık</a:t>
            </a:r>
            <a:endParaRPr lang="tr-TR" sz="2000" b="1" dirty="0">
              <a:solidFill>
                <a:srgbClr val="000000"/>
              </a:solidFill>
              <a:latin typeface="Cambria" panose="02040503050406030204" pitchFamily="18" charset="0"/>
              <a:cs typeface="Arial" pitchFamily="34" charset="0"/>
            </a:endParaRPr>
          </a:p>
          <a:p>
            <a:pPr marL="0" lvl="0" indent="0" algn="just" fontAlgn="base">
              <a:spcBef>
                <a:spcPts val="200"/>
              </a:spcBef>
              <a:spcAft>
                <a:spcPts val="200"/>
              </a:spcAft>
              <a:defRPr/>
            </a:pPr>
            <a:r>
              <a:rPr lang="tr-TR" sz="2000" b="1" dirty="0">
                <a:solidFill>
                  <a:srgbClr val="000000"/>
                </a:solidFill>
                <a:latin typeface="Cambria" panose="02040503050406030204" pitchFamily="18" charset="0"/>
                <a:cs typeface="Arial" pitchFamily="34" charset="0"/>
              </a:rPr>
              <a:t>Reform </a:t>
            </a:r>
            <a:r>
              <a:rPr lang="en-US" sz="2000" b="1" smtClean="0">
                <a:solidFill>
                  <a:srgbClr val="000000"/>
                </a:solidFill>
                <a:latin typeface="Cambria" panose="02040503050406030204" pitchFamily="18" charset="0"/>
                <a:cs typeface="Arial" pitchFamily="34" charset="0"/>
              </a:rPr>
              <a:t>Eylem</a:t>
            </a:r>
            <a:r>
              <a:rPr lang="tr-TR" sz="2000" b="1" smtClean="0">
                <a:solidFill>
                  <a:srgbClr val="000000"/>
                </a:solidFill>
                <a:latin typeface="Cambria" panose="02040503050406030204" pitchFamily="18" charset="0"/>
                <a:cs typeface="Arial" pitchFamily="34" charset="0"/>
              </a:rPr>
              <a:t> </a:t>
            </a:r>
            <a:r>
              <a:rPr lang="tr-TR" sz="2000" b="1" dirty="0" smtClean="0">
                <a:solidFill>
                  <a:srgbClr val="000000"/>
                </a:solidFill>
                <a:latin typeface="Cambria" panose="02040503050406030204" pitchFamily="18" charset="0"/>
                <a:cs typeface="Arial" pitchFamily="34" charset="0"/>
              </a:rPr>
              <a:t>Grubu (REG) Toplantıları </a:t>
            </a:r>
            <a:endParaRPr lang="tr-TR" sz="3000" b="1" dirty="0">
              <a:solidFill>
                <a:srgbClr val="002060"/>
              </a:solidFill>
              <a:latin typeface="Cambria" panose="02040503050406030204" pitchFamily="18" charset="0"/>
              <a:cs typeface="Arial" pitchFamily="34" charset="0"/>
            </a:endParaRPr>
          </a:p>
          <a:p>
            <a:pPr marL="0" indent="0" algn="ctr" fontAlgn="base">
              <a:spcBef>
                <a:spcPts val="200"/>
              </a:spcBef>
              <a:spcAft>
                <a:spcPts val="200"/>
              </a:spcAft>
              <a:buNone/>
              <a:defRPr/>
            </a:pPr>
            <a:endParaRPr lang="tr-TR" sz="3000" b="1" dirty="0" smtClean="0">
              <a:solidFill>
                <a:srgbClr val="002060"/>
              </a:solidFill>
              <a:latin typeface="Cambria" panose="02040503050406030204" pitchFamily="18" charset="0"/>
              <a:cs typeface="Arial" pitchFamily="34" charset="0"/>
            </a:endParaRPr>
          </a:p>
          <a:p>
            <a:pPr marL="0" indent="0" algn="ctr" fontAlgn="base">
              <a:spcBef>
                <a:spcPts val="200"/>
              </a:spcBef>
              <a:spcAft>
                <a:spcPts val="200"/>
              </a:spcAft>
              <a:buNone/>
              <a:defRPr/>
            </a:pPr>
            <a:r>
              <a:rPr lang="tr-TR" sz="3000" b="1" dirty="0" err="1" smtClean="0">
                <a:solidFill>
                  <a:srgbClr val="002060"/>
                </a:solidFill>
                <a:latin typeface="Cambria" panose="02040503050406030204" pitchFamily="18" charset="0"/>
                <a:cs typeface="Arial" pitchFamily="34" charset="0"/>
              </a:rPr>
              <a:t>Sosyo</a:t>
            </a:r>
            <a:r>
              <a:rPr lang="tr-TR" sz="3000" b="1" dirty="0" smtClean="0">
                <a:solidFill>
                  <a:srgbClr val="002060"/>
                </a:solidFill>
                <a:latin typeface="Cambria" panose="02040503050406030204" pitchFamily="18" charset="0"/>
                <a:cs typeface="Arial" pitchFamily="34" charset="0"/>
              </a:rPr>
              <a:t>-Ekonomik </a:t>
            </a:r>
            <a:r>
              <a:rPr lang="tr-TR" sz="3000" b="1" dirty="0">
                <a:solidFill>
                  <a:srgbClr val="002060"/>
                </a:solidFill>
                <a:latin typeface="Cambria" panose="02040503050406030204" pitchFamily="18" charset="0"/>
                <a:cs typeface="Arial" pitchFamily="34" charset="0"/>
              </a:rPr>
              <a:t>Dönüşümde </a:t>
            </a:r>
            <a:r>
              <a:rPr lang="tr-TR" sz="3000" b="1" dirty="0" smtClean="0">
                <a:solidFill>
                  <a:srgbClr val="002060"/>
                </a:solidFill>
                <a:latin typeface="Cambria" panose="02040503050406030204" pitchFamily="18" charset="0"/>
                <a:cs typeface="Arial" pitchFamily="34" charset="0"/>
              </a:rPr>
              <a:t>Süreklilik</a:t>
            </a:r>
            <a:endParaRPr lang="tr-TR" sz="2000" b="1" dirty="0">
              <a:solidFill>
                <a:srgbClr val="000000"/>
              </a:solidFill>
              <a:latin typeface="Cambria" panose="02040503050406030204" pitchFamily="18" charset="0"/>
              <a:cs typeface="Arial" pitchFamily="34" charset="0"/>
            </a:endParaRPr>
          </a:p>
          <a:p>
            <a:pPr marL="0" lvl="3" indent="0" algn="just" fontAlgn="base">
              <a:spcBef>
                <a:spcPts val="200"/>
              </a:spcBef>
              <a:spcAft>
                <a:spcPts val="200"/>
              </a:spcAft>
              <a:buFont typeface="Arial" pitchFamily="34" charset="0"/>
              <a:buChar char="•"/>
              <a:defRPr/>
            </a:pPr>
            <a:r>
              <a:rPr lang="tr-TR" b="1" dirty="0" smtClean="0">
                <a:solidFill>
                  <a:srgbClr val="000000"/>
                </a:solidFill>
                <a:latin typeface="Cambria" panose="02040503050406030204" pitchFamily="18" charset="0"/>
                <a:cs typeface="Arial" pitchFamily="34" charset="0"/>
              </a:rPr>
              <a:t> İç Koordinasyon ve Uyum Komitesi (İKUK) Toplantıları</a:t>
            </a:r>
          </a:p>
          <a:p>
            <a:pPr marL="0" lvl="3" indent="0" algn="just" fontAlgn="base">
              <a:spcBef>
                <a:spcPts val="200"/>
              </a:spcBef>
              <a:spcAft>
                <a:spcPts val="200"/>
              </a:spcAft>
              <a:buFont typeface="Arial" pitchFamily="34" charset="0"/>
              <a:buChar char="•"/>
              <a:defRPr/>
            </a:pPr>
            <a:r>
              <a:rPr lang="tr-TR" b="1" dirty="0">
                <a:solidFill>
                  <a:srgbClr val="000000"/>
                </a:solidFill>
                <a:latin typeface="Cambria" panose="02040503050406030204" pitchFamily="18" charset="0"/>
                <a:cs typeface="Arial" pitchFamily="34" charset="0"/>
              </a:rPr>
              <a:t> </a:t>
            </a:r>
            <a:r>
              <a:rPr lang="tr-TR" b="1" dirty="0" smtClean="0">
                <a:solidFill>
                  <a:srgbClr val="000000"/>
                </a:solidFill>
                <a:latin typeface="Cambria" panose="02040503050406030204" pitchFamily="18" charset="0"/>
                <a:cs typeface="Arial" pitchFamily="34" charset="0"/>
              </a:rPr>
              <a:t>AB’ye </a:t>
            </a:r>
            <a:r>
              <a:rPr lang="tr-TR" b="1" dirty="0">
                <a:solidFill>
                  <a:srgbClr val="000000"/>
                </a:solidFill>
                <a:latin typeface="Cambria" panose="02040503050406030204" pitchFamily="18" charset="0"/>
                <a:cs typeface="Arial" pitchFamily="34" charset="0"/>
              </a:rPr>
              <a:t>Katılım için Ulusal Eylem Planı I. Aşama (2014-2015)</a:t>
            </a:r>
          </a:p>
          <a:p>
            <a:pPr marL="0" lvl="3" indent="0" algn="just" fontAlgn="base">
              <a:spcBef>
                <a:spcPts val="200"/>
              </a:spcBef>
              <a:spcAft>
                <a:spcPts val="200"/>
              </a:spcAft>
              <a:buFont typeface="Arial" pitchFamily="34" charset="0"/>
              <a:buChar char="•"/>
              <a:defRPr/>
            </a:pPr>
            <a:r>
              <a:rPr lang="tr-TR" b="1" dirty="0">
                <a:solidFill>
                  <a:srgbClr val="000000"/>
                </a:solidFill>
                <a:latin typeface="Cambria" panose="02040503050406030204" pitchFamily="18" charset="0"/>
                <a:cs typeface="Arial" pitchFamily="34" charset="0"/>
              </a:rPr>
              <a:t> AB’ye Katılım için Ulusal Eylem Planı II. Aşama (2015-2019)</a:t>
            </a:r>
          </a:p>
          <a:p>
            <a:pPr marL="0" lvl="3" indent="0" algn="just" fontAlgn="base">
              <a:spcBef>
                <a:spcPts val="200"/>
              </a:spcBef>
              <a:spcAft>
                <a:spcPts val="200"/>
              </a:spcAft>
              <a:buNone/>
              <a:defRPr/>
            </a:pPr>
            <a:endParaRPr lang="tr-TR" b="1" dirty="0">
              <a:solidFill>
                <a:srgbClr val="000000"/>
              </a:solidFill>
              <a:latin typeface="Cambria" panose="02040503050406030204" pitchFamily="18" charset="0"/>
              <a:cs typeface="Arial" pitchFamily="34" charset="0"/>
            </a:endParaRPr>
          </a:p>
          <a:p>
            <a:pPr marL="0" lvl="0" indent="0" algn="ctr" fontAlgn="base">
              <a:spcBef>
                <a:spcPts val="200"/>
              </a:spcBef>
              <a:spcAft>
                <a:spcPts val="200"/>
              </a:spcAft>
              <a:buNone/>
              <a:defRPr/>
            </a:pPr>
            <a:r>
              <a:rPr lang="tr-TR" sz="3000" b="1" dirty="0" smtClean="0">
                <a:solidFill>
                  <a:srgbClr val="002060"/>
                </a:solidFill>
                <a:latin typeface="Cambria" panose="02040503050406030204" pitchFamily="18" charset="0"/>
                <a:cs typeface="Arial" pitchFamily="34" charset="0"/>
              </a:rPr>
              <a:t>İletişimde </a:t>
            </a:r>
            <a:r>
              <a:rPr lang="tr-TR" sz="3000" b="1" dirty="0">
                <a:solidFill>
                  <a:srgbClr val="002060"/>
                </a:solidFill>
                <a:latin typeface="Cambria" panose="02040503050406030204" pitchFamily="18" charset="0"/>
                <a:cs typeface="Arial" pitchFamily="34" charset="0"/>
              </a:rPr>
              <a:t>Etkinlik </a:t>
            </a:r>
          </a:p>
          <a:p>
            <a:pPr marL="0" lvl="3" indent="0" algn="just" fontAlgn="base">
              <a:spcBef>
                <a:spcPts val="200"/>
              </a:spcBef>
              <a:spcAft>
                <a:spcPts val="200"/>
              </a:spcAft>
              <a:buFont typeface="Arial" pitchFamily="34" charset="0"/>
              <a:buChar char="•"/>
              <a:defRPr/>
            </a:pPr>
            <a:r>
              <a:rPr lang="tr-TR" b="1" dirty="0">
                <a:solidFill>
                  <a:srgbClr val="000000"/>
                </a:solidFill>
                <a:latin typeface="Cambria" panose="02040503050406030204" pitchFamily="18" charset="0"/>
                <a:cs typeface="Arial" pitchFamily="34" charset="0"/>
              </a:rPr>
              <a:t>Avrupa Birliği İletişim Stratejisi (İzmir, Konya, Adana, Bursa ve Antalya’da Sivil Toplum Diyalog Toplantıları )</a:t>
            </a:r>
          </a:p>
          <a:p>
            <a:pPr marL="0" lvl="3" indent="0" algn="just" fontAlgn="base">
              <a:spcBef>
                <a:spcPts val="200"/>
              </a:spcBef>
              <a:spcAft>
                <a:spcPts val="200"/>
              </a:spcAft>
              <a:buNone/>
              <a:defRPr/>
            </a:pPr>
            <a:endParaRPr lang="tr-TR" b="1" dirty="0">
              <a:solidFill>
                <a:srgbClr val="000000"/>
              </a:solidFill>
              <a:latin typeface="Arial"/>
              <a:cs typeface="Arial" pitchFamily="34" charset="0"/>
            </a:endParaRP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56907859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24</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a:bodyPr>
          <a:lstStyle/>
          <a:p>
            <a:pPr algn="ctr">
              <a:buNone/>
            </a:pPr>
            <a:endParaRPr lang="tr-TR" sz="2200" b="1" dirty="0" smtClean="0">
              <a:solidFill>
                <a:srgbClr val="C00000"/>
              </a:solidFill>
              <a:latin typeface="Arial" pitchFamily="34" charset="0"/>
              <a:cs typeface="Arial" pitchFamily="34" charset="0"/>
            </a:endParaRPr>
          </a:p>
          <a:p>
            <a:pPr marL="0" lvl="0" indent="0" algn="ctr" fontAlgn="base">
              <a:spcBef>
                <a:spcPts val="200"/>
              </a:spcBef>
              <a:spcAft>
                <a:spcPts val="200"/>
              </a:spcAft>
              <a:buSzPct val="87000"/>
              <a:buNone/>
              <a:defRPr/>
            </a:pPr>
            <a:r>
              <a:rPr lang="tr-TR" sz="2800" b="1" dirty="0">
                <a:solidFill>
                  <a:srgbClr val="002060"/>
                </a:solidFill>
                <a:latin typeface="Cambria" panose="02040503050406030204" pitchFamily="18" charset="0"/>
                <a:cs typeface="Arial" pitchFamily="34" charset="0"/>
              </a:rPr>
              <a:t>Avrupa Birliği ile İlgili Çalışmaların </a:t>
            </a:r>
            <a:br>
              <a:rPr lang="tr-TR" sz="2800" b="1" dirty="0">
                <a:solidFill>
                  <a:srgbClr val="002060"/>
                </a:solidFill>
                <a:latin typeface="Cambria" panose="02040503050406030204" pitchFamily="18" charset="0"/>
                <a:cs typeface="Arial" pitchFamily="34" charset="0"/>
              </a:rPr>
            </a:br>
            <a:r>
              <a:rPr lang="tr-TR" sz="2800" b="1" dirty="0">
                <a:solidFill>
                  <a:srgbClr val="002060"/>
                </a:solidFill>
                <a:latin typeface="Cambria" panose="02040503050406030204" pitchFamily="18" charset="0"/>
                <a:cs typeface="Arial" pitchFamily="34" charset="0"/>
              </a:rPr>
              <a:t>Koordinasyonu Genelgesi</a:t>
            </a:r>
          </a:p>
          <a:p>
            <a:pPr lvl="0" algn="just" fontAlgn="base">
              <a:spcBef>
                <a:spcPts val="200"/>
              </a:spcBef>
              <a:spcAft>
                <a:spcPts val="200"/>
              </a:spcAft>
              <a:buSzPct val="87000"/>
              <a:defRPr/>
            </a:pPr>
            <a:endParaRPr lang="tr-TR" sz="2050" kern="0" dirty="0">
              <a:solidFill>
                <a:srgbClr val="002060"/>
              </a:solidFill>
              <a:latin typeface="Cambria" panose="02040503050406030204" pitchFamily="18" charset="0"/>
              <a:ea typeface="Calibri"/>
              <a:cs typeface="Arial" pitchFamily="34" charset="0"/>
            </a:endParaRPr>
          </a:p>
          <a:p>
            <a:pPr lvl="0" algn="just" fontAlgn="base">
              <a:spcBef>
                <a:spcPts val="200"/>
              </a:spcBef>
              <a:spcAft>
                <a:spcPts val="200"/>
              </a:spcAft>
              <a:buSzPct val="87000"/>
              <a:defRPr/>
            </a:pPr>
            <a:r>
              <a:rPr lang="tr-TR" sz="2200" b="1" dirty="0">
                <a:latin typeface="Cambria" panose="02040503050406030204" pitchFamily="18" charset="0"/>
                <a:cs typeface="Arial" pitchFamily="34" charset="0"/>
              </a:rPr>
              <a:t>AB müktesebatına uyum çerçevesinde hazırlanan taslak mevzuatın hazırlık süreçlerine Bakanlığımızın dâhil edilmesi, katılım sürecimiz bakımından büyük önem taşımaktadır. </a:t>
            </a:r>
          </a:p>
          <a:p>
            <a:pPr lvl="0" algn="just" fontAlgn="base">
              <a:spcBef>
                <a:spcPts val="200"/>
              </a:spcBef>
              <a:spcAft>
                <a:spcPts val="200"/>
              </a:spcAft>
              <a:buSzPct val="87000"/>
              <a:defRPr/>
            </a:pPr>
            <a:endParaRPr lang="tr-TR" sz="2200" b="1" dirty="0">
              <a:latin typeface="Cambria" panose="02040503050406030204" pitchFamily="18" charset="0"/>
              <a:cs typeface="Arial" pitchFamily="34" charset="0"/>
            </a:endParaRPr>
          </a:p>
          <a:p>
            <a:pPr lvl="0" algn="just" fontAlgn="base">
              <a:spcBef>
                <a:spcPts val="200"/>
              </a:spcBef>
              <a:spcAft>
                <a:spcPts val="200"/>
              </a:spcAft>
              <a:buSzPct val="87000"/>
              <a:defRPr/>
            </a:pPr>
            <a:r>
              <a:rPr lang="tr-TR" sz="2200" b="1" dirty="0">
                <a:latin typeface="Cambria" panose="02040503050406030204" pitchFamily="18" charset="0"/>
                <a:cs typeface="Arial" pitchFamily="34" charset="0"/>
              </a:rPr>
              <a:t>Bu çerçevede, 25 Eylül 2014 tarihinde Resmi Gazete’de yayımlanan “Avrupa Birliği ile İlgili Çalışmaların Koordinasyonu Genelgesi”nin sürece katkı sağlayacağı değerlendirilmektedir. </a:t>
            </a: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6687322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25</a:t>
            </a:fld>
            <a:endParaRPr lang="tr-TR" sz="1200" b="1" dirty="0">
              <a:solidFill>
                <a:srgbClr val="C0504D"/>
              </a:solidFill>
              <a:latin typeface="Georgia" pitchFamily="18" charset="0"/>
            </a:endParaRPr>
          </a:p>
        </p:txBody>
      </p:sp>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4"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a:bodyPr>
          <a:lstStyle/>
          <a:p>
            <a:pPr algn="just">
              <a:buNone/>
            </a:pPr>
            <a:endParaRPr lang="tr-TR" sz="2800" dirty="0" smtClean="0">
              <a:solidFill>
                <a:srgbClr val="C00000"/>
              </a:solidFill>
              <a:latin typeface="Cambria" panose="02040503050406030204" pitchFamily="18" charset="0"/>
              <a:cs typeface="Arial" pitchFamily="34" charset="0"/>
            </a:endParaRPr>
          </a:p>
          <a:p>
            <a:pPr marL="0" indent="0" algn="just">
              <a:buNone/>
            </a:pPr>
            <a:r>
              <a:rPr lang="tr-TR" altLang="tr-TR" sz="2800" dirty="0" smtClean="0">
                <a:latin typeface="Cambria" panose="02040503050406030204" pitchFamily="18" charset="0"/>
                <a:cs typeface="Arial" pitchFamily="34" charset="0"/>
              </a:rPr>
              <a:t>Katılım müzakerelerinin tıkalı olmasına rağmen, Türkiye kararlılıkla çalışmalarını sürdürmektedir.</a:t>
            </a:r>
          </a:p>
          <a:p>
            <a:pPr marL="0" indent="0" algn="just">
              <a:buNone/>
            </a:pPr>
            <a:endParaRPr lang="tr-TR" altLang="tr-TR" sz="2800" dirty="0">
              <a:latin typeface="Cambria" panose="02040503050406030204" pitchFamily="18" charset="0"/>
              <a:cs typeface="Arial" pitchFamily="34" charset="0"/>
            </a:endParaRPr>
          </a:p>
          <a:p>
            <a:pPr marL="0" indent="0" algn="just">
              <a:buNone/>
            </a:pPr>
            <a:r>
              <a:rPr lang="tr-TR" altLang="tr-TR" sz="2800" dirty="0" smtClean="0">
                <a:latin typeface="Cambria" panose="02040503050406030204" pitchFamily="18" charset="0"/>
                <a:cs typeface="Arial" pitchFamily="34" charset="0"/>
              </a:rPr>
              <a:t>Son 1 yıldaki uyum düzeyi bakımından, 33 faslın 27’sinde çeşitli seviyelerde ilerleme sağlandığı teyit edilmiştir.</a:t>
            </a:r>
            <a:endParaRPr lang="tr-TR" altLang="tr-TR" sz="2800" dirty="0">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36915026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26</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323528" y="1412875"/>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a:bodyPr>
          <a:lstStyle/>
          <a:p>
            <a:pPr algn="ctr">
              <a:buNone/>
            </a:pPr>
            <a:endParaRPr lang="tr-TR" sz="2200" b="1" dirty="0" smtClean="0">
              <a:solidFill>
                <a:srgbClr val="C00000"/>
              </a:solidFill>
              <a:latin typeface="Arial" pitchFamily="34" charset="0"/>
              <a:cs typeface="Arial" pitchFamily="34" charset="0"/>
            </a:endParaRPr>
          </a:p>
          <a:p>
            <a:pPr marL="0" lvl="0" indent="0" algn="ctr" fontAlgn="base">
              <a:spcBef>
                <a:spcPts val="200"/>
              </a:spcBef>
              <a:spcAft>
                <a:spcPts val="200"/>
              </a:spcAft>
              <a:buSzPct val="87000"/>
              <a:buNone/>
              <a:defRPr/>
            </a:pPr>
            <a:r>
              <a:rPr lang="tr-TR" sz="2800" b="1" dirty="0">
                <a:solidFill>
                  <a:srgbClr val="002060"/>
                </a:solidFill>
                <a:latin typeface="Cambria" panose="02040503050406030204" pitchFamily="18" charset="0"/>
                <a:cs typeface="Arial" pitchFamily="34" charset="0"/>
              </a:rPr>
              <a:t>Avrupa </a:t>
            </a:r>
            <a:r>
              <a:rPr lang="tr-TR" sz="2800" b="1" dirty="0" smtClean="0">
                <a:solidFill>
                  <a:srgbClr val="002060"/>
                </a:solidFill>
                <a:latin typeface="Cambria" panose="02040503050406030204" pitchFamily="18" charset="0"/>
                <a:cs typeface="Arial" pitchFamily="34" charset="0"/>
              </a:rPr>
              <a:t>Birliği’ndeki Gelişmeler</a:t>
            </a: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Ekonomik </a:t>
            </a:r>
            <a:r>
              <a:rPr lang="tr-TR" altLang="tr-TR" sz="2800" b="1" dirty="0">
                <a:latin typeface="Cambria" panose="02040503050406030204" pitchFamily="18" charset="0"/>
                <a:cs typeface="Arial" pitchFamily="34" charset="0"/>
              </a:rPr>
              <a:t>Kriz</a:t>
            </a: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Yükselen </a:t>
            </a:r>
            <a:r>
              <a:rPr lang="tr-TR" altLang="tr-TR" sz="2800" b="1" dirty="0">
                <a:latin typeface="Cambria" panose="02040503050406030204" pitchFamily="18" charset="0"/>
                <a:cs typeface="Arial" pitchFamily="34" charset="0"/>
              </a:rPr>
              <a:t>Aşırı Sağ</a:t>
            </a: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Başta Suriye’den gelenler  olmak üzere  </a:t>
            </a:r>
          </a:p>
          <a:p>
            <a:pPr marL="0" lvl="0" indent="0" fontAlgn="base">
              <a:spcBef>
                <a:spcPts val="200"/>
              </a:spcBef>
              <a:spcAft>
                <a:spcPts val="200"/>
              </a:spcAft>
              <a:buSzPct val="87000"/>
              <a:buNone/>
              <a:defRPr/>
            </a:pPr>
            <a:r>
              <a:rPr lang="tr-TR" altLang="tr-TR" sz="2800" b="1" dirty="0">
                <a:latin typeface="Cambria" panose="02040503050406030204" pitchFamily="18" charset="0"/>
                <a:cs typeface="Arial" pitchFamily="34" charset="0"/>
              </a:rPr>
              <a:t>	</a:t>
            </a:r>
            <a:r>
              <a:rPr lang="tr-TR" altLang="tr-TR" sz="2800" b="1" dirty="0" smtClean="0">
                <a:latin typeface="Cambria" panose="02040503050406030204" pitchFamily="18" charset="0"/>
                <a:cs typeface="Arial" pitchFamily="34" charset="0"/>
              </a:rPr>
              <a:t>		«Göçmen Krizi»</a:t>
            </a:r>
            <a:endParaRPr lang="tr-TR" altLang="tr-TR" sz="2800" b="1" dirty="0">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39308069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27</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323528" y="1412875"/>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529"/>
          </a:xfrm>
        </p:spPr>
        <p:txBody>
          <a:bodyPr>
            <a:normAutofit/>
          </a:bodyPr>
          <a:lstStyle/>
          <a:p>
            <a:pPr marL="0" lvl="0" indent="0" fontAlgn="base">
              <a:spcBef>
                <a:spcPts val="200"/>
              </a:spcBef>
              <a:spcAft>
                <a:spcPts val="200"/>
              </a:spcAft>
              <a:buSzPct val="87000"/>
              <a:buNone/>
              <a:defRPr/>
            </a:pPr>
            <a:endParaRPr lang="tr-TR" altLang="tr-TR" sz="2800" b="1" dirty="0">
              <a:latin typeface="Cambria" panose="02040503050406030204" pitchFamily="18" charset="0"/>
              <a:cs typeface="Arial" pitchFamily="34" charset="0"/>
            </a:endParaRPr>
          </a:p>
          <a:p>
            <a:pPr marL="0" indent="0" fontAlgn="base">
              <a:spcBef>
                <a:spcPts val="200"/>
              </a:spcBef>
              <a:spcAft>
                <a:spcPts val="200"/>
              </a:spcAft>
              <a:buSzPct val="87000"/>
              <a:buNone/>
              <a:defRPr/>
            </a:pPr>
            <a:r>
              <a:rPr lang="tr-TR" altLang="tr-TR" sz="2800" b="1" dirty="0">
                <a:latin typeface="Cambria" panose="02040503050406030204" pitchFamily="18" charset="0"/>
                <a:cs typeface="Arial" pitchFamily="34" charset="0"/>
              </a:rPr>
              <a:t>Düzensiz göçün yönetilmesi için kararlı ve hızlı adımların atılması</a:t>
            </a:r>
            <a:endParaRPr lang="tr-TR" altLang="tr-TR" sz="3600" b="1" dirty="0">
              <a:latin typeface="Cambria" panose="02040503050406030204" pitchFamily="18" charset="0"/>
              <a:cs typeface="Arial" pitchFamily="34" charset="0"/>
            </a:endParaRP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Vize Serbestisi Diyaloğu</a:t>
            </a:r>
          </a:p>
          <a:p>
            <a:pPr marL="0" lvl="0" indent="0" fontAlgn="base">
              <a:spcBef>
                <a:spcPts val="200"/>
              </a:spcBef>
              <a:spcAft>
                <a:spcPts val="200"/>
              </a:spcAft>
              <a:buSzPct val="87000"/>
              <a:buNone/>
              <a:defRPr/>
            </a:pPr>
            <a:endParaRPr lang="tr-TR" altLang="tr-TR" sz="2800" b="1" dirty="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Gümrük Birliğinin Güncellenmesi</a:t>
            </a:r>
            <a:endParaRPr lang="tr-TR" altLang="tr-TR" sz="2800" b="1" dirty="0">
              <a:latin typeface="Cambria" panose="02040503050406030204" pitchFamily="18" charset="0"/>
              <a:cs typeface="Arial" pitchFamily="34" charset="0"/>
            </a:endParaRP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Başta enerji olmak üzere stratejik alanlarda yakın işbirliği</a:t>
            </a:r>
          </a:p>
          <a:p>
            <a:pPr marL="0" lvl="0" indent="0" fontAlgn="base">
              <a:spcBef>
                <a:spcPts val="200"/>
              </a:spcBef>
              <a:spcAft>
                <a:spcPts val="200"/>
              </a:spcAft>
              <a:buSzPct val="87000"/>
              <a:buNone/>
              <a:defRPr/>
            </a:pPr>
            <a:endParaRPr lang="tr-TR" altLang="tr-TR" sz="2800" b="1" dirty="0">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TÜRKİYE-AB ORTAK GÜNDEMİ</a:t>
            </a:r>
            <a:endParaRPr lang="tr-TR" sz="2800" b="1" dirty="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79296904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28</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412776"/>
            <a:ext cx="8712968" cy="4752429"/>
          </a:xfrm>
        </p:spPr>
        <p:txBody>
          <a:bodyPr>
            <a:normAutofit/>
          </a:bodyPr>
          <a:lstStyle/>
          <a:p>
            <a:pPr marL="0" indent="0" algn="just">
              <a:buNone/>
            </a:pPr>
            <a:endParaRPr lang="tr-TR" sz="2400" b="1" dirty="0">
              <a:latin typeface="Cambria" panose="02040503050406030204" pitchFamily="18" charset="0"/>
              <a:cs typeface="Arial" pitchFamily="34" charset="0"/>
            </a:endParaRPr>
          </a:p>
          <a:p>
            <a:pPr marL="0" indent="0" algn="just">
              <a:buNone/>
            </a:pPr>
            <a:r>
              <a:rPr lang="tr-TR" sz="2400" b="1" dirty="0">
                <a:latin typeface="Cambria" panose="02040503050406030204" pitchFamily="18" charset="0"/>
                <a:cs typeface="Arial" pitchFamily="34" charset="0"/>
              </a:rPr>
              <a:t>Türkiye’nin demokratikleşmesini destekleyici ve bu yöndeki reformları hızlandırıcı bir rol oynamaktadır. </a:t>
            </a:r>
          </a:p>
          <a:p>
            <a:pPr marL="0" indent="0" algn="just">
              <a:buNone/>
            </a:pPr>
            <a:endParaRPr lang="tr-TR" sz="2400" b="1" dirty="0">
              <a:latin typeface="Cambria" panose="02040503050406030204" pitchFamily="18" charset="0"/>
              <a:cs typeface="Arial" pitchFamily="34" charset="0"/>
            </a:endParaRPr>
          </a:p>
          <a:p>
            <a:pPr marL="0" indent="0" algn="just">
              <a:buNone/>
            </a:pPr>
            <a:r>
              <a:rPr lang="tr-TR" sz="2400" b="1" dirty="0">
                <a:latin typeface="Cambria" panose="02040503050406030204" pitchFamily="18" charset="0"/>
                <a:cs typeface="Arial" pitchFamily="34" charset="0"/>
              </a:rPr>
              <a:t>Siyasi reformlarla vatandaşlarımızın sahip olduğu bireysel hak ve özgürlüklerin kapsamı genişletilmiştir.</a:t>
            </a:r>
          </a:p>
          <a:p>
            <a:pPr marL="0" indent="0" algn="just">
              <a:buNone/>
            </a:pPr>
            <a:endParaRPr lang="tr-TR" sz="2400" b="1" dirty="0">
              <a:latin typeface="Cambria" panose="02040503050406030204" pitchFamily="18" charset="0"/>
              <a:cs typeface="Arial" pitchFamily="34" charset="0"/>
            </a:endParaRPr>
          </a:p>
          <a:p>
            <a:pPr marL="0" indent="0" algn="just">
              <a:buNone/>
            </a:pPr>
            <a:r>
              <a:rPr lang="tr-TR" sz="2400" b="1" dirty="0">
                <a:latin typeface="Cambria" panose="02040503050406030204" pitchFamily="18" charset="0"/>
                <a:cs typeface="Arial" pitchFamily="34" charset="0"/>
              </a:rPr>
              <a:t>Çağdaş demokrasilerin temel ilkeleri olan şeffaflık, hesap verebilirlik, katılımcılık gibi değerler gündelik hayatımızın bir parçası olmuştur.</a:t>
            </a:r>
          </a:p>
          <a:p>
            <a:pPr marL="342900" lvl="1" indent="-342900" algn="just">
              <a:buFont typeface="Wingdings" panose="05000000000000000000" pitchFamily="2" charset="2"/>
              <a:buChar char="ü"/>
            </a:pPr>
            <a:endParaRPr lang="tr-TR" sz="1600" b="1" dirty="0" smtClean="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AB SÜRECİNİN ÖNEMİ</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60725349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29</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628899"/>
            <a:ext cx="8712968" cy="4752429"/>
          </a:xfrm>
        </p:spPr>
        <p:txBody>
          <a:bodyPr>
            <a:normAutofit fontScale="92500" lnSpcReduction="10000"/>
          </a:bodyPr>
          <a:lstStyle/>
          <a:p>
            <a:pPr lvl="0" algn="just">
              <a:buFont typeface="Wingdings" panose="05000000000000000000" pitchFamily="2" charset="2"/>
              <a:buChar char="ü"/>
            </a:pPr>
            <a:r>
              <a:rPr lang="tr-TR" sz="2400" b="1" dirty="0" smtClean="0">
                <a:latin typeface="Cambria" panose="02040503050406030204" pitchFamily="18" charset="0"/>
                <a:cs typeface="Arial" pitchFamily="34" charset="0"/>
              </a:rPr>
              <a:t>AB </a:t>
            </a:r>
            <a:r>
              <a:rPr lang="tr-TR" sz="2400" b="1" dirty="0">
                <a:latin typeface="Cambria" panose="02040503050406030204" pitchFamily="18" charset="0"/>
                <a:cs typeface="Arial" pitchFamily="34" charset="0"/>
              </a:rPr>
              <a:t>süreci, Türkiye’de istikrarlı bir büyüme ortamının devamı açısından önemli bir rol oynamaktadır. </a:t>
            </a:r>
            <a:endParaRPr lang="tr-TR" sz="2400" b="1" dirty="0" smtClean="0">
              <a:latin typeface="Cambria" panose="02040503050406030204" pitchFamily="18" charset="0"/>
              <a:cs typeface="Arial" pitchFamily="34" charset="0"/>
            </a:endParaRPr>
          </a:p>
          <a:p>
            <a:pPr lvl="2" algn="just">
              <a:buFont typeface="Wingdings" panose="05000000000000000000" pitchFamily="2" charset="2"/>
              <a:buChar char="Ø"/>
            </a:pPr>
            <a:r>
              <a:rPr lang="tr-TR" sz="1800" b="1" dirty="0" smtClean="0">
                <a:latin typeface="Cambria" panose="02040503050406030204" pitchFamily="18" charset="0"/>
                <a:cs typeface="Arial" pitchFamily="34" charset="0"/>
              </a:rPr>
              <a:t>Mevcut </a:t>
            </a:r>
            <a:r>
              <a:rPr lang="tr-TR" sz="1800" b="1" dirty="0">
                <a:latin typeface="Cambria" panose="02040503050406030204" pitchFamily="18" charset="0"/>
                <a:cs typeface="Arial" pitchFamily="34" charset="0"/>
              </a:rPr>
              <a:t>krize rağmen AB, hala dünyanın en büyük ekonomisi ve Türkiye’nin en önemli ticari </a:t>
            </a:r>
            <a:r>
              <a:rPr lang="tr-TR" sz="1800" b="1" dirty="0" smtClean="0">
                <a:latin typeface="Cambria" panose="02040503050406030204" pitchFamily="18" charset="0"/>
                <a:cs typeface="Arial" pitchFamily="34" charset="0"/>
              </a:rPr>
              <a:t>ortağıdır, </a:t>
            </a:r>
          </a:p>
          <a:p>
            <a:pPr lvl="2" algn="just">
              <a:buFont typeface="Wingdings" panose="05000000000000000000" pitchFamily="2" charset="2"/>
              <a:buChar char="Ø"/>
            </a:pPr>
            <a:r>
              <a:rPr lang="tr-TR" sz="1800" b="1" dirty="0" smtClean="0">
                <a:latin typeface="Cambria" panose="02040503050406030204" pitchFamily="18" charset="0"/>
                <a:cs typeface="Arial" pitchFamily="34" charset="0"/>
              </a:rPr>
              <a:t>Dış </a:t>
            </a:r>
            <a:r>
              <a:rPr lang="tr-TR" sz="1800" b="1" dirty="0">
                <a:latin typeface="Cambria" panose="02040503050406030204" pitchFamily="18" charset="0"/>
                <a:cs typeface="Arial" pitchFamily="34" charset="0"/>
              </a:rPr>
              <a:t>ticaretimizin yaklaşık % </a:t>
            </a:r>
            <a:r>
              <a:rPr lang="tr-TR" sz="1800" b="1" dirty="0" smtClean="0">
                <a:latin typeface="Cambria" panose="02040503050406030204" pitchFamily="18" charset="0"/>
                <a:cs typeface="Arial" pitchFamily="34" charset="0"/>
              </a:rPr>
              <a:t>38’lik </a:t>
            </a:r>
            <a:r>
              <a:rPr lang="tr-TR" sz="1800" b="1" dirty="0">
                <a:latin typeface="Cambria" panose="02040503050406030204" pitchFamily="18" charset="0"/>
                <a:cs typeface="Arial" pitchFamily="34" charset="0"/>
              </a:rPr>
              <a:t>bölümü AB ülkeleriyle </a:t>
            </a:r>
            <a:r>
              <a:rPr lang="tr-TR" sz="1800" b="1" dirty="0" smtClean="0">
                <a:latin typeface="Cambria" panose="02040503050406030204" pitchFamily="18" charset="0"/>
                <a:cs typeface="Arial" pitchFamily="34" charset="0"/>
              </a:rPr>
              <a:t>gerçekleşmektedir, </a:t>
            </a:r>
          </a:p>
          <a:p>
            <a:pPr lvl="2" algn="just">
              <a:buFont typeface="Wingdings" panose="05000000000000000000" pitchFamily="2" charset="2"/>
              <a:buChar char="Ø"/>
            </a:pPr>
            <a:r>
              <a:rPr lang="tr-TR" sz="1800" b="1" dirty="0" smtClean="0">
                <a:latin typeface="Cambria" panose="02040503050406030204" pitchFamily="18" charset="0"/>
                <a:cs typeface="Arial" pitchFamily="34" charset="0"/>
              </a:rPr>
              <a:t>Türkiye'ye </a:t>
            </a:r>
            <a:r>
              <a:rPr lang="tr-TR" sz="1800" b="1" dirty="0">
                <a:latin typeface="Cambria" panose="02040503050406030204" pitchFamily="18" charset="0"/>
                <a:cs typeface="Arial" pitchFamily="34" charset="0"/>
              </a:rPr>
              <a:t>giren doğrudan yabancı yatırımların % </a:t>
            </a:r>
            <a:r>
              <a:rPr lang="tr-TR" sz="1800" b="1" dirty="0" smtClean="0">
                <a:latin typeface="Cambria" panose="02040503050406030204" pitchFamily="18" charset="0"/>
                <a:cs typeface="Arial" pitchFamily="34" charset="0"/>
              </a:rPr>
              <a:t>71’i</a:t>
            </a:r>
            <a:r>
              <a:rPr lang="tr-TR" sz="1800" b="1" dirty="0">
                <a:latin typeface="Cambria" panose="02040503050406030204" pitchFamily="18" charset="0"/>
                <a:cs typeface="Arial" pitchFamily="34" charset="0"/>
              </a:rPr>
              <a:t> </a:t>
            </a:r>
            <a:r>
              <a:rPr lang="tr-TR" sz="1800" b="1" dirty="0" smtClean="0">
                <a:latin typeface="Cambria" panose="02040503050406030204" pitchFamily="18" charset="0"/>
                <a:cs typeface="Arial" pitchFamily="34" charset="0"/>
              </a:rPr>
              <a:t>AB kaynaklıdır,</a:t>
            </a:r>
            <a:endParaRPr lang="tr-TR" sz="1800" b="1" dirty="0">
              <a:latin typeface="Cambria" panose="02040503050406030204" pitchFamily="18" charset="0"/>
              <a:cs typeface="Arial" pitchFamily="34" charset="0"/>
            </a:endParaRPr>
          </a:p>
          <a:p>
            <a:pPr algn="just">
              <a:buFont typeface="Wingdings" panose="05000000000000000000" pitchFamily="2" charset="2"/>
              <a:buChar char="ü"/>
            </a:pPr>
            <a:r>
              <a:rPr lang="tr-TR" sz="2400" b="1" dirty="0" smtClean="0">
                <a:latin typeface="Cambria" panose="02040503050406030204" pitchFamily="18" charset="0"/>
                <a:cs typeface="Arial" pitchFamily="34" charset="0"/>
              </a:rPr>
              <a:t>AB Mali Yardımları  </a:t>
            </a:r>
          </a:p>
          <a:p>
            <a:pPr lvl="2" algn="just">
              <a:buFont typeface="Wingdings" panose="05000000000000000000" pitchFamily="2" charset="2"/>
              <a:buChar char="Ø"/>
            </a:pPr>
            <a:r>
              <a:rPr lang="tr-TR" sz="1800" b="1" dirty="0">
                <a:latin typeface="Cambria" panose="02040503050406030204" pitchFamily="18" charset="0"/>
                <a:cs typeface="Arial" pitchFamily="34" charset="0"/>
              </a:rPr>
              <a:t>2002-2006 döneminde, 166 proje 1,3 milyar avro </a:t>
            </a:r>
          </a:p>
          <a:p>
            <a:pPr lvl="2" algn="just">
              <a:buFont typeface="Wingdings" panose="05000000000000000000" pitchFamily="2" charset="2"/>
              <a:buChar char="Ø"/>
            </a:pPr>
            <a:r>
              <a:rPr lang="tr-TR" sz="1800" b="1" dirty="0">
                <a:latin typeface="Cambria" panose="02040503050406030204" pitchFamily="18" charset="0"/>
                <a:cs typeface="Arial" pitchFamily="34" charset="0"/>
              </a:rPr>
              <a:t>2007-2013 döneminde Katılım Öncesi Yardım Aracından (IPA) </a:t>
            </a:r>
            <a:r>
              <a:rPr lang="tr-TR" sz="1800" b="1" dirty="0" smtClean="0">
                <a:latin typeface="Cambria" panose="02040503050406030204" pitchFamily="18" charset="0"/>
                <a:cs typeface="Arial" pitchFamily="34" charset="0"/>
              </a:rPr>
              <a:t>4,8 </a:t>
            </a:r>
            <a:r>
              <a:rPr lang="tr-TR" sz="1800" b="1" dirty="0">
                <a:latin typeface="Cambria" panose="02040503050406030204" pitchFamily="18" charset="0"/>
                <a:cs typeface="Arial" pitchFamily="34" charset="0"/>
              </a:rPr>
              <a:t>milyar avro</a:t>
            </a:r>
          </a:p>
          <a:p>
            <a:pPr algn="just">
              <a:buFont typeface="Wingdings" panose="05000000000000000000" pitchFamily="2" charset="2"/>
              <a:buChar char="ü"/>
            </a:pPr>
            <a:r>
              <a:rPr lang="tr-TR" sz="2400" b="1" dirty="0" smtClean="0">
                <a:latin typeface="Cambria" panose="02040503050406030204" pitchFamily="18" charset="0"/>
                <a:cs typeface="Arial" pitchFamily="34" charset="0"/>
              </a:rPr>
              <a:t>Ülkemizin idari yapısının </a:t>
            </a:r>
            <a:r>
              <a:rPr lang="tr-TR" sz="2400" b="1" dirty="0">
                <a:latin typeface="Cambria" panose="02040503050406030204" pitchFamily="18" charset="0"/>
                <a:cs typeface="Arial" pitchFamily="34" charset="0"/>
              </a:rPr>
              <a:t>güçlendirilmesi için </a:t>
            </a:r>
            <a:r>
              <a:rPr lang="tr-TR" sz="2400" b="1" dirty="0" smtClean="0">
                <a:latin typeface="Cambria" panose="02040503050406030204" pitchFamily="18" charset="0"/>
                <a:cs typeface="Arial" pitchFamily="34" charset="0"/>
              </a:rPr>
              <a:t>farklı </a:t>
            </a:r>
            <a:r>
              <a:rPr lang="tr-TR" sz="2400" b="1" dirty="0">
                <a:latin typeface="Cambria" panose="02040503050406030204" pitchFamily="18" charset="0"/>
                <a:cs typeface="Arial" pitchFamily="34" charset="0"/>
              </a:rPr>
              <a:t>programlar aracılığıyla kaynak aktarılmaktadır. </a:t>
            </a:r>
            <a:endParaRPr lang="tr-TR" sz="2400" b="1" dirty="0" smtClean="0">
              <a:latin typeface="Cambria" panose="02040503050406030204" pitchFamily="18" charset="0"/>
              <a:cs typeface="Arial" pitchFamily="34" charset="0"/>
            </a:endParaRPr>
          </a:p>
          <a:p>
            <a:pPr lvl="2" algn="just">
              <a:buFont typeface="Wingdings" panose="05000000000000000000" pitchFamily="2" charset="2"/>
              <a:buChar char="Ø"/>
            </a:pPr>
            <a:r>
              <a:rPr lang="tr-TR" sz="1800" b="1" dirty="0">
                <a:latin typeface="Cambria" panose="02040503050406030204" pitchFamily="18" charset="0"/>
                <a:cs typeface="Arial" pitchFamily="34" charset="0"/>
              </a:rPr>
              <a:t>TAIEX</a:t>
            </a:r>
          </a:p>
          <a:p>
            <a:pPr lvl="2" algn="just">
              <a:buFont typeface="Wingdings" panose="05000000000000000000" pitchFamily="2" charset="2"/>
              <a:buChar char="Ø"/>
            </a:pPr>
            <a:r>
              <a:rPr lang="tr-TR" sz="1800" b="1" dirty="0">
                <a:latin typeface="Cambria" panose="02040503050406030204" pitchFamily="18" charset="0"/>
                <a:cs typeface="Arial" pitchFamily="34" charset="0"/>
              </a:rPr>
              <a:t>Twinning</a:t>
            </a: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AB SÜRECİNİN ÖNEMİ</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90488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AB Genişlemeleri (Yeni Üyelerin Kabulü)</a:t>
            </a:r>
            <a:endParaRPr lang="tr-TR" sz="2800" b="1" dirty="0" smtClean="0">
              <a:solidFill>
                <a:prstClr val="black"/>
              </a:solidFill>
              <a:latin typeface="Cambria" panose="02040503050406030204" pitchFamily="18" charset="0"/>
              <a:cs typeface="Arial" charset="0"/>
            </a:endParaRPr>
          </a:p>
          <a:p>
            <a:pPr eaLnBrk="1" hangingPunct="1">
              <a:spcBef>
                <a:spcPts val="800"/>
              </a:spcBef>
              <a:buClr>
                <a:srgbClr val="000000"/>
              </a:buClr>
              <a:buFontTx/>
              <a:buNone/>
              <a:defRPr/>
            </a:pPr>
            <a:r>
              <a:rPr lang="tr-TR" sz="2800" dirty="0" smtClean="0">
                <a:latin typeface="Cambria" panose="02040503050406030204" pitchFamily="18" charset="0"/>
              </a:rPr>
              <a:t>Birinci Genişleme</a:t>
            </a:r>
            <a:r>
              <a:rPr lang="tr-TR" sz="2800" dirty="0">
                <a:latin typeface="Cambria" panose="02040503050406030204" pitchFamily="18" charset="0"/>
              </a:rPr>
              <a:t> </a:t>
            </a:r>
            <a:r>
              <a:rPr lang="tr-TR" sz="2800" dirty="0" smtClean="0">
                <a:latin typeface="Cambria" panose="02040503050406030204" pitchFamily="18" charset="0"/>
              </a:rPr>
              <a:t>(İngiltere</a:t>
            </a:r>
            <a:r>
              <a:rPr lang="tr-TR" sz="2800" dirty="0">
                <a:latin typeface="Cambria" panose="02040503050406030204" pitchFamily="18" charset="0"/>
              </a:rPr>
              <a:t>, İrlanda, Danimarka </a:t>
            </a:r>
            <a:r>
              <a:rPr lang="tr-TR" sz="2800" dirty="0" smtClean="0">
                <a:latin typeface="Cambria" panose="02040503050406030204" pitchFamily="18" charset="0"/>
              </a:rPr>
              <a:t>-1973</a:t>
            </a:r>
            <a:r>
              <a:rPr lang="tr-TR" sz="2800" dirty="0">
                <a:latin typeface="Cambria" panose="02040503050406030204" pitchFamily="18" charset="0"/>
              </a:rPr>
              <a:t>)</a:t>
            </a:r>
            <a:endParaRPr lang="tr-TR" sz="2800" dirty="0" smtClean="0">
              <a:latin typeface="Cambria" panose="02040503050406030204" pitchFamily="18" charset="0"/>
            </a:endParaRPr>
          </a:p>
          <a:p>
            <a:pPr eaLnBrk="1" hangingPunct="1">
              <a:spcBef>
                <a:spcPts val="800"/>
              </a:spcBef>
              <a:buClr>
                <a:srgbClr val="000000"/>
              </a:buClr>
              <a:buFontTx/>
              <a:buNone/>
              <a:defRPr/>
            </a:pPr>
            <a:r>
              <a:rPr lang="tr-TR" sz="2800" dirty="0" smtClean="0">
                <a:latin typeface="Cambria" panose="02040503050406030204" pitchFamily="18" charset="0"/>
              </a:rPr>
              <a:t>İkinci </a:t>
            </a:r>
            <a:r>
              <a:rPr lang="tr-TR" sz="2800" dirty="0">
                <a:latin typeface="Cambria" panose="02040503050406030204" pitchFamily="18" charset="0"/>
              </a:rPr>
              <a:t>Genişleme (Yunanistan - 1981)</a:t>
            </a:r>
            <a:endParaRPr lang="tr-TR" sz="2800" dirty="0" smtClean="0">
              <a:latin typeface="Cambria" panose="02040503050406030204" pitchFamily="18" charset="0"/>
            </a:endParaRPr>
          </a:p>
          <a:p>
            <a:pPr eaLnBrk="1" hangingPunct="1">
              <a:spcBef>
                <a:spcPts val="800"/>
              </a:spcBef>
              <a:buClr>
                <a:srgbClr val="000000"/>
              </a:buClr>
              <a:buFontTx/>
              <a:buNone/>
              <a:defRPr/>
            </a:pPr>
            <a:r>
              <a:rPr lang="tr-TR" sz="2800" dirty="0" smtClean="0">
                <a:latin typeface="Cambria" panose="02040503050406030204" pitchFamily="18" charset="0"/>
              </a:rPr>
              <a:t>Üçüncü </a:t>
            </a:r>
            <a:r>
              <a:rPr lang="tr-TR" sz="2800" dirty="0">
                <a:latin typeface="Cambria" panose="02040503050406030204" pitchFamily="18" charset="0"/>
              </a:rPr>
              <a:t>Genişleme (İspanya, Portekiz - 1986)</a:t>
            </a:r>
            <a:endParaRPr lang="tr-TR" sz="2800" dirty="0" smtClean="0">
              <a:latin typeface="Cambria" panose="02040503050406030204" pitchFamily="18" charset="0"/>
            </a:endParaRPr>
          </a:p>
          <a:p>
            <a:pPr eaLnBrk="1" hangingPunct="1">
              <a:spcBef>
                <a:spcPts val="800"/>
              </a:spcBef>
              <a:buClr>
                <a:srgbClr val="000000"/>
              </a:buClr>
              <a:buFontTx/>
              <a:buNone/>
              <a:defRPr/>
            </a:pPr>
            <a:r>
              <a:rPr lang="tr-TR" sz="2800" dirty="0" smtClean="0">
                <a:latin typeface="Cambria" panose="02040503050406030204" pitchFamily="18" charset="0"/>
              </a:rPr>
              <a:t>Dördüncü </a:t>
            </a:r>
            <a:r>
              <a:rPr lang="tr-TR" sz="2800" dirty="0">
                <a:latin typeface="Cambria" panose="02040503050406030204" pitchFamily="18" charset="0"/>
              </a:rPr>
              <a:t>Genişleme (Avusturya</a:t>
            </a:r>
            <a:r>
              <a:rPr lang="tr-TR" sz="2800" dirty="0" smtClean="0">
                <a:latin typeface="Cambria" panose="02040503050406030204" pitchFamily="18" charset="0"/>
              </a:rPr>
              <a:t>, Finlandiya</a:t>
            </a:r>
            <a:r>
              <a:rPr lang="tr-TR" sz="2800" dirty="0">
                <a:latin typeface="Cambria" panose="02040503050406030204" pitchFamily="18" charset="0"/>
              </a:rPr>
              <a:t>, </a:t>
            </a:r>
            <a:r>
              <a:rPr lang="tr-TR" sz="2800" dirty="0" smtClean="0">
                <a:latin typeface="Cambria" panose="02040503050406030204" pitchFamily="18" charset="0"/>
              </a:rPr>
              <a:t>İsveç – 1995)</a:t>
            </a:r>
          </a:p>
          <a:p>
            <a:pPr eaLnBrk="1" hangingPunct="1">
              <a:spcBef>
                <a:spcPts val="800"/>
              </a:spcBef>
              <a:buClr>
                <a:srgbClr val="000000"/>
              </a:buClr>
              <a:buFontTx/>
              <a:buNone/>
              <a:defRPr/>
            </a:pPr>
            <a:r>
              <a:rPr lang="tr-TR" sz="2800" dirty="0" smtClean="0">
                <a:latin typeface="Cambria" panose="02040503050406030204" pitchFamily="18" charset="0"/>
              </a:rPr>
              <a:t>Beşinci </a:t>
            </a:r>
            <a:r>
              <a:rPr lang="tr-TR" sz="2800" dirty="0">
                <a:latin typeface="Cambria" panose="02040503050406030204" pitchFamily="18" charset="0"/>
              </a:rPr>
              <a:t>Genişleme </a:t>
            </a:r>
            <a:r>
              <a:rPr lang="tr-TR" sz="2800" dirty="0" smtClean="0">
                <a:latin typeface="Cambria" panose="02040503050406030204" pitchFamily="18" charset="0"/>
              </a:rPr>
              <a:t>(Macaristan</a:t>
            </a:r>
            <a:r>
              <a:rPr lang="tr-TR" sz="2800" dirty="0">
                <a:latin typeface="Cambria" panose="02040503050406030204" pitchFamily="18" charset="0"/>
              </a:rPr>
              <a:t>, Polonya, </a:t>
            </a:r>
            <a:r>
              <a:rPr lang="tr-TR" sz="2800" dirty="0" smtClean="0">
                <a:latin typeface="Cambria" panose="02040503050406030204" pitchFamily="18" charset="0"/>
              </a:rPr>
              <a:t>Çek Cumhuriyeti</a:t>
            </a:r>
            <a:r>
              <a:rPr lang="tr-TR" sz="2800" dirty="0">
                <a:latin typeface="Cambria" panose="02040503050406030204" pitchFamily="18" charset="0"/>
              </a:rPr>
              <a:t>, Slovakya, Slovenya, Letonya, Litvanya, Estonya, Malta, Güney Kıbrıs Rum Yönetimi - 2004) (Romanya, Bulgaristan - 2007)</a:t>
            </a:r>
            <a:endParaRPr lang="en-US" sz="2800" dirty="0" smtClean="0">
              <a:latin typeface="Cambria" panose="02040503050406030204" pitchFamily="18" charset="0"/>
            </a:endParaRPr>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8200" name="11 Resim" descr="ABBakanlikLogosu.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490584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30</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endParaRPr>
          </a:p>
        </p:txBody>
      </p:sp>
      <p:pic>
        <p:nvPicPr>
          <p:cNvPr id="11" name="Picture 2"/>
          <p:cNvPicPr>
            <a:picLocks noChangeAspect="1" noChangeArrowheads="1"/>
          </p:cNvPicPr>
          <p:nvPr/>
        </p:nvPicPr>
        <p:blipFill>
          <a:blip r:embed="rId5" cstate="print"/>
          <a:srcRect/>
          <a:stretch>
            <a:fillRect/>
          </a:stretch>
        </p:blipFill>
        <p:spPr bwMode="auto">
          <a:xfrm>
            <a:off x="214282" y="142852"/>
            <a:ext cx="1142976" cy="998258"/>
          </a:xfrm>
          <a:prstGeom prst="rect">
            <a:avLst/>
          </a:prstGeom>
          <a:noFill/>
          <a:ln w="9525">
            <a:noFill/>
            <a:miter lim="800000"/>
            <a:headEnd/>
            <a:tailEnd/>
          </a:ln>
          <a:effectLst/>
        </p:spPr>
      </p:pic>
      <p:sp>
        <p:nvSpPr>
          <p:cNvPr id="2" name="İçerik Yer Tutucusu 1"/>
          <p:cNvSpPr>
            <a:spLocks noGrp="1"/>
          </p:cNvSpPr>
          <p:nvPr>
            <p:ph idx="1"/>
          </p:nvPr>
        </p:nvSpPr>
        <p:spPr>
          <a:xfrm>
            <a:off x="179512" y="1556793"/>
            <a:ext cx="8712968" cy="4608512"/>
          </a:xfrm>
        </p:spPr>
        <p:txBody>
          <a:bodyPr/>
          <a:lstStyle/>
          <a:p>
            <a:pPr marL="0" indent="0" algn="ctr">
              <a:buNone/>
            </a:pPr>
            <a:r>
              <a:rPr lang="tr-TR" altLang="tr-TR" sz="2400" b="1" dirty="0" smtClean="0">
                <a:solidFill>
                  <a:srgbClr val="FF0000"/>
                </a:solidFill>
                <a:latin typeface="Cambria" panose="02040503050406030204" pitchFamily="18" charset="0"/>
                <a:cs typeface="Arial" pitchFamily="34" charset="0"/>
              </a:rPr>
              <a:t>Ulusal </a:t>
            </a:r>
            <a:r>
              <a:rPr lang="tr-TR" altLang="tr-TR" sz="2400" b="1" dirty="0">
                <a:solidFill>
                  <a:srgbClr val="FF0000"/>
                </a:solidFill>
                <a:latin typeface="Cambria" panose="02040503050406030204" pitchFamily="18" charset="0"/>
                <a:cs typeface="Arial" pitchFamily="34" charset="0"/>
              </a:rPr>
              <a:t>Ajansımızın faaliyetleri </a:t>
            </a:r>
            <a:r>
              <a:rPr lang="tr-TR" altLang="tr-TR" sz="2400" b="1" dirty="0" smtClean="0">
                <a:solidFill>
                  <a:srgbClr val="FF0000"/>
                </a:solidFill>
                <a:latin typeface="Cambria" panose="02040503050406030204" pitchFamily="18" charset="0"/>
                <a:cs typeface="Arial" pitchFamily="34" charset="0"/>
              </a:rPr>
              <a:t>kapsamında 2003 </a:t>
            </a:r>
            <a:r>
              <a:rPr lang="tr-TR" altLang="tr-TR" sz="2400" b="1" dirty="0">
                <a:solidFill>
                  <a:srgbClr val="FF0000"/>
                </a:solidFill>
                <a:latin typeface="Cambria" panose="02040503050406030204" pitchFamily="18" charset="0"/>
                <a:cs typeface="Arial" pitchFamily="34" charset="0"/>
              </a:rPr>
              <a:t>yılından </a:t>
            </a:r>
            <a:r>
              <a:rPr lang="tr-TR" altLang="tr-TR" sz="2400" b="1" dirty="0" smtClean="0">
                <a:solidFill>
                  <a:srgbClr val="FF0000"/>
                </a:solidFill>
                <a:latin typeface="Cambria" panose="02040503050406030204" pitchFamily="18" charset="0"/>
                <a:cs typeface="Arial" pitchFamily="34" charset="0"/>
              </a:rPr>
              <a:t>bugüne;</a:t>
            </a:r>
            <a:endParaRPr lang="tr-TR" altLang="tr-TR" sz="2400" b="1" dirty="0">
              <a:solidFill>
                <a:srgbClr val="FF0000"/>
              </a:solidFill>
              <a:latin typeface="Cambria" panose="02040503050406030204" pitchFamily="18" charset="0"/>
              <a:cs typeface="Arial" pitchFamily="34" charset="0"/>
            </a:endParaRPr>
          </a:p>
          <a:p>
            <a:pPr marL="0" indent="0">
              <a:buNone/>
            </a:pPr>
            <a:endParaRPr lang="tr-TR" altLang="tr-TR" sz="1200" b="1" dirty="0" smtClean="0">
              <a:latin typeface="Cambria" panose="02040503050406030204" pitchFamily="18" charset="0"/>
              <a:cs typeface="Arial" pitchFamily="34" charset="0"/>
            </a:endParaRPr>
          </a:p>
          <a:p>
            <a:pPr>
              <a:buFont typeface="Wingdings" panose="05000000000000000000" pitchFamily="2" charset="2"/>
              <a:buChar char="ü"/>
            </a:pPr>
            <a:r>
              <a:rPr lang="tr-TR" altLang="tr-TR" sz="2400" b="1" dirty="0" smtClean="0">
                <a:latin typeface="Cambria" panose="02040503050406030204" pitchFamily="18" charset="0"/>
                <a:cs typeface="Arial" pitchFamily="34" charset="0"/>
              </a:rPr>
              <a:t>370 bin vatandaşımız Avrupa’ya </a:t>
            </a:r>
            <a:r>
              <a:rPr lang="tr-TR" altLang="tr-TR" sz="2400" b="1" dirty="0">
                <a:latin typeface="Cambria" panose="02040503050406030204" pitchFamily="18" charset="0"/>
                <a:cs typeface="Arial" pitchFamily="34" charset="0"/>
              </a:rPr>
              <a:t>gitme imkanı </a:t>
            </a:r>
            <a:r>
              <a:rPr lang="tr-TR" altLang="tr-TR" sz="2400" b="1" dirty="0" smtClean="0">
                <a:latin typeface="Cambria" panose="02040503050406030204" pitchFamily="18" charset="0"/>
                <a:cs typeface="Arial" pitchFamily="34" charset="0"/>
              </a:rPr>
              <a:t>bulmuştur</a:t>
            </a:r>
            <a:r>
              <a:rPr lang="tr-TR" altLang="tr-TR" sz="2400" b="1" dirty="0">
                <a:latin typeface="Cambria" panose="02040503050406030204" pitchFamily="18" charset="0"/>
                <a:cs typeface="Arial" pitchFamily="34" charset="0"/>
              </a:rPr>
              <a:t>,</a:t>
            </a:r>
            <a:endParaRPr lang="tr-TR" altLang="tr-TR" sz="2400" b="1" dirty="0" smtClean="0">
              <a:latin typeface="Cambria" panose="02040503050406030204" pitchFamily="18" charset="0"/>
              <a:cs typeface="Arial" pitchFamily="34" charset="0"/>
            </a:endParaRPr>
          </a:p>
          <a:p>
            <a:pPr>
              <a:buFont typeface="Wingdings" panose="05000000000000000000" pitchFamily="2" charset="2"/>
              <a:buChar char="ü"/>
            </a:pPr>
            <a:endParaRPr lang="tr-TR" altLang="tr-TR" sz="2400" b="1" dirty="0">
              <a:latin typeface="Cambria" panose="02040503050406030204" pitchFamily="18" charset="0"/>
              <a:cs typeface="Arial" pitchFamily="34" charset="0"/>
            </a:endParaRPr>
          </a:p>
          <a:p>
            <a:pPr>
              <a:buFont typeface="Wingdings" panose="05000000000000000000" pitchFamily="2" charset="2"/>
              <a:buChar char="ü"/>
            </a:pPr>
            <a:r>
              <a:rPr lang="tr-TR" altLang="tr-TR" sz="2400" b="1" dirty="0">
                <a:latin typeface="Cambria" panose="02040503050406030204" pitchFamily="18" charset="0"/>
                <a:cs typeface="Arial" pitchFamily="34" charset="0"/>
              </a:rPr>
              <a:t>130 bin Avrupalı </a:t>
            </a:r>
            <a:r>
              <a:rPr lang="tr-TR" altLang="tr-TR" sz="2400" b="1" dirty="0" smtClean="0">
                <a:latin typeface="Cambria" panose="02040503050406030204" pitchFamily="18" charset="0"/>
                <a:cs typeface="Arial" pitchFamily="34" charset="0"/>
              </a:rPr>
              <a:t>Türkiye’ye gelmiştir</a:t>
            </a:r>
            <a:r>
              <a:rPr lang="tr-TR" altLang="tr-TR" sz="2400" b="1" dirty="0">
                <a:latin typeface="Cambria" panose="02040503050406030204" pitchFamily="18" charset="0"/>
                <a:cs typeface="Arial" pitchFamily="34" charset="0"/>
              </a:rPr>
              <a:t>,</a:t>
            </a:r>
          </a:p>
          <a:p>
            <a:pPr>
              <a:buFont typeface="Wingdings" panose="05000000000000000000" pitchFamily="2" charset="2"/>
              <a:buChar char="ü"/>
            </a:pPr>
            <a:endParaRPr lang="tr-TR" altLang="tr-TR" sz="2400" b="1" dirty="0" smtClean="0">
              <a:latin typeface="Cambria" panose="02040503050406030204" pitchFamily="18" charset="0"/>
              <a:cs typeface="Arial" pitchFamily="34" charset="0"/>
            </a:endParaRPr>
          </a:p>
          <a:p>
            <a:pPr>
              <a:buFont typeface="Wingdings" panose="05000000000000000000" pitchFamily="2" charset="2"/>
              <a:buChar char="ü"/>
            </a:pPr>
            <a:r>
              <a:rPr lang="tr-TR" altLang="tr-TR" sz="2400" b="1" dirty="0" smtClean="0">
                <a:latin typeface="Cambria" panose="02040503050406030204" pitchFamily="18" charset="0"/>
                <a:cs typeface="Arial" pitchFamily="34" charset="0"/>
              </a:rPr>
              <a:t>20 </a:t>
            </a:r>
            <a:r>
              <a:rPr lang="tr-TR" altLang="tr-TR" sz="2400" b="1" dirty="0">
                <a:latin typeface="Cambria" panose="02040503050406030204" pitchFamily="18" charset="0"/>
                <a:cs typeface="Arial" pitchFamily="34" charset="0"/>
              </a:rPr>
              <a:t>binden fazla projeye toplam </a:t>
            </a:r>
            <a:r>
              <a:rPr lang="tr-TR" altLang="tr-TR" sz="2400" b="1" dirty="0" smtClean="0">
                <a:latin typeface="Cambria" panose="02040503050406030204" pitchFamily="18" charset="0"/>
                <a:cs typeface="Arial" pitchFamily="34" charset="0"/>
              </a:rPr>
              <a:t>635 </a:t>
            </a:r>
            <a:r>
              <a:rPr lang="tr-TR" altLang="tr-TR" sz="2400" b="1" dirty="0">
                <a:latin typeface="Cambria" panose="02040503050406030204" pitchFamily="18" charset="0"/>
                <a:cs typeface="Arial" pitchFamily="34" charset="0"/>
              </a:rPr>
              <a:t>milyon </a:t>
            </a:r>
            <a:r>
              <a:rPr lang="tr-TR" altLang="tr-TR" sz="2400" b="1" dirty="0" smtClean="0">
                <a:latin typeface="Cambria" panose="02040503050406030204" pitchFamily="18" charset="0"/>
                <a:cs typeface="Arial" pitchFamily="34" charset="0"/>
              </a:rPr>
              <a:t>avro </a:t>
            </a:r>
            <a:r>
              <a:rPr lang="tr-TR" altLang="tr-TR" sz="2400" b="1" dirty="0">
                <a:latin typeface="Cambria" panose="02040503050406030204" pitchFamily="18" charset="0"/>
                <a:cs typeface="Arial" pitchFamily="34" charset="0"/>
              </a:rPr>
              <a:t>kaynak tahsis </a:t>
            </a:r>
            <a:r>
              <a:rPr lang="tr-TR" altLang="tr-TR" sz="2400" b="1" dirty="0" smtClean="0">
                <a:latin typeface="Cambria" panose="02040503050406030204" pitchFamily="18" charset="0"/>
                <a:cs typeface="Arial" pitchFamily="34" charset="0"/>
              </a:rPr>
              <a:t>edilmiştir.</a:t>
            </a:r>
          </a:p>
          <a:p>
            <a:pPr>
              <a:buFont typeface="Wingdings" panose="05000000000000000000" pitchFamily="2" charset="2"/>
              <a:buChar char="ü"/>
            </a:pPr>
            <a:endParaRPr lang="tr-TR" altLang="tr-TR" sz="2400" b="1" dirty="0">
              <a:latin typeface="Cambria" panose="02040503050406030204" pitchFamily="18" charset="0"/>
              <a:cs typeface="Arial" pitchFamily="34" charset="0"/>
            </a:endParaRPr>
          </a:p>
          <a:p>
            <a:pPr algn="ctr">
              <a:buNone/>
            </a:pPr>
            <a:r>
              <a:rPr lang="tr-TR" altLang="tr-TR" sz="2400" b="1" dirty="0" smtClean="0">
                <a:solidFill>
                  <a:srgbClr val="000066"/>
                </a:solidFill>
                <a:latin typeface="Cambria" panose="02040503050406030204" pitchFamily="18" charset="0"/>
                <a:cs typeface="Arial" pitchFamily="34" charset="0"/>
              </a:rPr>
              <a:t>33 ülke arasında 3. büyük Ulusal Ajans</a:t>
            </a:r>
            <a:endParaRPr lang="tr-TR" altLang="tr-TR" sz="2400" b="1" dirty="0">
              <a:solidFill>
                <a:srgbClr val="000066"/>
              </a:solidFill>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AB SÜRECİNİN ÖNEMİ</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2912530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	</a:t>
            </a:r>
          </a:p>
          <a:p>
            <a:pPr eaLnBrk="1" hangingPunct="1">
              <a:spcBef>
                <a:spcPts val="800"/>
              </a:spcBef>
              <a:buClr>
                <a:srgbClr val="000000"/>
              </a:buClr>
              <a:buFontTx/>
              <a:buNone/>
              <a:defRPr/>
            </a:pPr>
            <a:r>
              <a:rPr lang="tr-TR" sz="2800" b="1" dirty="0">
                <a:solidFill>
                  <a:srgbClr val="002672"/>
                </a:solidFill>
                <a:latin typeface="Cambria" panose="02040503050406030204" pitchFamily="18" charset="0"/>
              </a:rPr>
              <a:t>	</a:t>
            </a: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AB Genişlemeleri (Yeni Üyelerin Kabulü)</a:t>
            </a:r>
          </a:p>
          <a:p>
            <a:pPr eaLnBrk="1" hangingPunct="1">
              <a:spcBef>
                <a:spcPts val="800"/>
              </a:spcBef>
              <a:buClr>
                <a:srgbClr val="000000"/>
              </a:buClr>
              <a:buFontTx/>
              <a:buNone/>
              <a:defRPr/>
            </a:pPr>
            <a:r>
              <a:rPr lang="tr-TR" sz="2800" dirty="0" smtClean="0">
                <a:latin typeface="Cambria" panose="02040503050406030204" pitchFamily="18" charset="0"/>
              </a:rPr>
              <a:t>	Son </a:t>
            </a:r>
            <a:r>
              <a:rPr lang="tr-TR" sz="2800" dirty="0">
                <a:latin typeface="Cambria" panose="02040503050406030204" pitchFamily="18" charset="0"/>
              </a:rPr>
              <a:t>olarak, 2013 yılında </a:t>
            </a:r>
            <a:r>
              <a:rPr lang="tr-TR" sz="2800" dirty="0" smtClean="0">
                <a:latin typeface="Cambria" panose="02040503050406030204" pitchFamily="18" charset="0"/>
              </a:rPr>
              <a:t>Hırvatistan’ın üye olarak kabul edilmesiyle 28 üye!</a:t>
            </a:r>
            <a:endParaRPr lang="tr-TR" sz="2800" dirty="0">
              <a:latin typeface="Cambria" panose="02040503050406030204" pitchFamily="18" charset="0"/>
            </a:endParaRPr>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8200" name="11 Resim" descr="ABBakanlikLogosu.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194387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just" eaLnBrk="1" hangingPunct="1">
              <a:spcBef>
                <a:spcPts val="800"/>
              </a:spcBef>
              <a:buClr>
                <a:srgbClr val="000000"/>
              </a:buClr>
              <a:buFontTx/>
              <a:buNone/>
              <a:defRPr/>
            </a:pPr>
            <a:endParaRPr lang="tr-TR" altLang="tr-TR" sz="2400" b="1" dirty="0" smtClean="0">
              <a:solidFill>
                <a:srgbClr val="002672"/>
              </a:solidFill>
            </a:endParaRPr>
          </a:p>
          <a:p>
            <a:pPr algn="ctr" eaLnBrk="1" hangingPunct="1">
              <a:spcBef>
                <a:spcPts val="800"/>
              </a:spcBef>
              <a:buClr>
                <a:srgbClr val="000000"/>
              </a:buClr>
              <a:buFontTx/>
              <a:buNone/>
              <a:defRPr/>
            </a:pPr>
            <a:endParaRPr lang="tr-TR" sz="2800" dirty="0" smtClean="0"/>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spcBef>
                <a:spcPts val="800"/>
              </a:spcBef>
              <a:buClr>
                <a:srgbClr val="000000"/>
              </a:buClr>
              <a:buFontTx/>
              <a:buNone/>
              <a:defRPr/>
            </a:pPr>
            <a:endParaRPr lang="tr-TR" sz="2400" b="1" dirty="0">
              <a:solidFill>
                <a:srgbClr val="002672"/>
              </a:solidFill>
            </a:endParaRPr>
          </a:p>
          <a:p>
            <a:pPr algn="ctr" eaLnBrk="1" hangingPunct="1">
              <a:spcBef>
                <a:spcPts val="800"/>
              </a:spcBef>
              <a:buClr>
                <a:srgbClr val="000000"/>
              </a:buClr>
              <a:buFontTx/>
              <a:buNone/>
              <a:defRPr/>
            </a:pPr>
            <a:r>
              <a:rPr lang="tr-TR" sz="2800" b="1" dirty="0">
                <a:solidFill>
                  <a:srgbClr val="002672"/>
                </a:solidFill>
                <a:latin typeface="Cambria" panose="02040503050406030204" pitchFamily="18" charset="0"/>
              </a:rPr>
              <a:t>Genişleme</a:t>
            </a:r>
            <a:r>
              <a:rPr lang="en-US" sz="2800" b="1" dirty="0">
                <a:solidFill>
                  <a:srgbClr val="002672"/>
                </a:solidFill>
                <a:latin typeface="Cambria" panose="02040503050406030204" pitchFamily="18" charset="0"/>
              </a:rPr>
              <a:t>;</a:t>
            </a:r>
          </a:p>
          <a:p>
            <a:pPr algn="ctr" eaLnBrk="1" hangingPunct="1">
              <a:spcBef>
                <a:spcPts val="800"/>
              </a:spcBef>
              <a:buClr>
                <a:srgbClr val="000000"/>
              </a:buClr>
              <a:buFontTx/>
              <a:buNone/>
              <a:defRPr/>
            </a:pPr>
            <a:endParaRPr lang="en-US" sz="2800" dirty="0">
              <a:latin typeface="Cambria" panose="02040503050406030204" pitchFamily="18" charset="0"/>
              <a:cs typeface="Arial" pitchFamily="34" charset="0"/>
            </a:endParaRPr>
          </a:p>
          <a:p>
            <a:pPr algn="ctr" eaLnBrk="1" hangingPunct="1">
              <a:spcBef>
                <a:spcPts val="0"/>
              </a:spcBef>
              <a:buClr>
                <a:srgbClr val="000000"/>
              </a:buClr>
              <a:buFont typeface="Wingdings" panose="05000000000000000000" pitchFamily="2" charset="2"/>
              <a:buChar char="ü"/>
              <a:defRPr/>
            </a:pPr>
            <a:r>
              <a:rPr lang="tr-TR" sz="2800" dirty="0">
                <a:latin typeface="Cambria" panose="02040503050406030204" pitchFamily="18" charset="0"/>
                <a:cs typeface="Arial" pitchFamily="34" charset="0"/>
              </a:rPr>
              <a:t>AB’nin en başarılı </a:t>
            </a:r>
            <a:r>
              <a:rPr lang="tr-TR" sz="2800" dirty="0">
                <a:solidFill>
                  <a:srgbClr val="002672"/>
                </a:solidFill>
                <a:latin typeface="Cambria" panose="02040503050406030204" pitchFamily="18" charset="0"/>
              </a:rPr>
              <a:t>dış politika enstrümanlarından </a:t>
            </a:r>
            <a:r>
              <a:rPr lang="tr-TR" sz="2800" dirty="0">
                <a:latin typeface="Cambria" panose="02040503050406030204" pitchFamily="18" charset="0"/>
                <a:cs typeface="Arial" pitchFamily="34" charset="0"/>
              </a:rPr>
              <a:t>biridir.</a:t>
            </a:r>
            <a:endParaRPr lang="en-US" sz="2800" dirty="0">
              <a:latin typeface="Cambria" panose="02040503050406030204" pitchFamily="18" charset="0"/>
              <a:cs typeface="Arial" pitchFamily="34" charset="0"/>
            </a:endParaRPr>
          </a:p>
          <a:p>
            <a:pPr algn="ctr" eaLnBrk="1" hangingPunct="1">
              <a:spcBef>
                <a:spcPts val="800"/>
              </a:spcBef>
              <a:buClr>
                <a:srgbClr val="000000"/>
              </a:buClr>
              <a:buFontTx/>
              <a:buNone/>
              <a:defRPr/>
            </a:pPr>
            <a:endParaRPr lang="en-US" sz="2800" dirty="0">
              <a:latin typeface="Cambria" panose="02040503050406030204" pitchFamily="18" charset="0"/>
              <a:cs typeface="Arial" pitchFamily="34" charset="0"/>
            </a:endParaRPr>
          </a:p>
          <a:p>
            <a:pPr algn="ctr" eaLnBrk="1" hangingPunct="1">
              <a:spcBef>
                <a:spcPts val="800"/>
              </a:spcBef>
              <a:buClr>
                <a:srgbClr val="000000"/>
              </a:buClr>
              <a:buFont typeface="Wingdings" panose="05000000000000000000" pitchFamily="2" charset="2"/>
              <a:buChar char="ü"/>
              <a:defRPr/>
            </a:pPr>
            <a:r>
              <a:rPr lang="tr-TR" sz="2800" dirty="0">
                <a:latin typeface="Cambria" panose="02040503050406030204" pitchFamily="18" charset="0"/>
                <a:cs typeface="Arial" pitchFamily="34" charset="0"/>
              </a:rPr>
              <a:t>Kıtada birliği sağlamak, AB’nin küresel ölçekte gücünü ortaya koymak adına anahtar politikalarındandır.</a:t>
            </a:r>
            <a:r>
              <a:rPr lang="en-US" sz="2800" dirty="0">
                <a:latin typeface="Cambria" panose="02040503050406030204" pitchFamily="18" charset="0"/>
                <a:cs typeface="Arial" pitchFamily="34" charset="0"/>
              </a:rPr>
              <a:t> </a:t>
            </a:r>
          </a:p>
          <a:p>
            <a:pPr eaLnBrk="1" hangingPunct="1">
              <a:spcBef>
                <a:spcPts val="800"/>
              </a:spcBef>
              <a:buClr>
                <a:srgbClr val="000000"/>
              </a:buClr>
              <a:buFontTx/>
              <a:buNone/>
              <a:defRPr/>
            </a:pPr>
            <a:endParaRPr lang="en-US" sz="2800" dirty="0" smtClean="0"/>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8200" name="11 Resim" descr="ABBakanlikLogosu.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522623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9221"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just" eaLnBrk="1" hangingPunct="1">
              <a:spcBef>
                <a:spcPts val="800"/>
              </a:spcBef>
              <a:buClr>
                <a:srgbClr val="000000"/>
              </a:buClr>
              <a:buFontTx/>
              <a:buNone/>
              <a:defRPr/>
            </a:pPr>
            <a:endParaRPr lang="tr-TR" altLang="tr-TR" sz="2400" b="1" dirty="0" smtClean="0">
              <a:solidFill>
                <a:srgbClr val="002672"/>
              </a:solidFill>
            </a:endParaRPr>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spcBef>
                <a:spcPts val="800"/>
              </a:spcBef>
              <a:buClr>
                <a:srgbClr val="000000"/>
              </a:buClr>
              <a:buFontTx/>
              <a:buNone/>
              <a:defRPr/>
            </a:pPr>
            <a:endParaRPr lang="tr-TR" sz="2400" b="1" dirty="0">
              <a:solidFill>
                <a:srgbClr val="002672"/>
              </a:solidFill>
            </a:endParaRPr>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lnSpc>
                <a:spcPct val="114000"/>
              </a:lnSpc>
              <a:spcBef>
                <a:spcPts val="800"/>
              </a:spcBef>
              <a:buClr>
                <a:srgbClr val="000000"/>
              </a:buClr>
              <a:buFontTx/>
              <a:buNone/>
              <a:defRPr/>
            </a:pPr>
            <a:endParaRPr lang="tr-TR" sz="2400" b="1" dirty="0" smtClean="0">
              <a:solidFill>
                <a:srgbClr val="002672"/>
              </a:solidFill>
            </a:endParaRPr>
          </a:p>
          <a:p>
            <a:pPr algn="ctr" eaLnBrk="1" hangingPunct="1">
              <a:lnSpc>
                <a:spcPct val="114000"/>
              </a:lnSpc>
              <a:spcBef>
                <a:spcPts val="0"/>
              </a:spcBef>
              <a:buClr>
                <a:srgbClr val="000000"/>
              </a:buClr>
              <a:buFontTx/>
              <a:buNone/>
              <a:defRPr/>
            </a:pPr>
            <a:r>
              <a:rPr lang="tr-TR" sz="2800" dirty="0">
                <a:latin typeface="Cambria" panose="02040503050406030204" pitchFamily="18" charset="0"/>
                <a:cs typeface="Arial" pitchFamily="34" charset="0"/>
              </a:rPr>
              <a:t>AB’ye katılımın cazibesi, aday ülkeleri büyük bir politik ve </a:t>
            </a:r>
            <a:r>
              <a:rPr lang="tr-TR" sz="2800" dirty="0" err="1">
                <a:latin typeface="Cambria" panose="02040503050406030204" pitchFamily="18" charset="0"/>
                <a:cs typeface="Arial" pitchFamily="34" charset="0"/>
              </a:rPr>
              <a:t>sosyo</a:t>
            </a:r>
            <a:r>
              <a:rPr lang="tr-TR" sz="2800" dirty="0">
                <a:latin typeface="Cambria" panose="02040503050406030204" pitchFamily="18" charset="0"/>
                <a:cs typeface="Arial" pitchFamily="34" charset="0"/>
              </a:rPr>
              <a:t>-ekonomik </a:t>
            </a:r>
            <a:r>
              <a:rPr lang="tr-TR" sz="2800" dirty="0">
                <a:solidFill>
                  <a:srgbClr val="002672"/>
                </a:solidFill>
                <a:latin typeface="Cambria" panose="02040503050406030204" pitchFamily="18" charset="0"/>
              </a:rPr>
              <a:t>dönüşüm sürecine </a:t>
            </a:r>
            <a:r>
              <a:rPr lang="tr-TR" sz="2800" dirty="0">
                <a:latin typeface="Cambria" panose="02040503050406030204" pitchFamily="18" charset="0"/>
                <a:cs typeface="Arial" pitchFamily="34" charset="0"/>
              </a:rPr>
              <a:t>yönlendirmiştir.</a:t>
            </a:r>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spcBef>
                <a:spcPts val="800"/>
              </a:spcBef>
              <a:buClr>
                <a:srgbClr val="000000"/>
              </a:buClr>
              <a:buFontTx/>
              <a:buNone/>
              <a:defRPr/>
            </a:pPr>
            <a:endParaRPr lang="tr-TR" sz="2400" b="1" dirty="0" smtClean="0">
              <a:solidFill>
                <a:srgbClr val="002672"/>
              </a:solidFill>
            </a:endParaRPr>
          </a:p>
          <a:p>
            <a:pPr eaLnBrk="1" hangingPunct="1">
              <a:spcBef>
                <a:spcPts val="800"/>
              </a:spcBef>
              <a:buClr>
                <a:srgbClr val="000000"/>
              </a:buClr>
              <a:buFontTx/>
              <a:buNone/>
              <a:defRPr/>
            </a:pPr>
            <a:endParaRPr lang="tr-TR" sz="2400" dirty="0"/>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9224" name="11 Resim" descr="ABBakanlikLogosu.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590550" y="90488"/>
            <a:ext cx="8229600" cy="1035050"/>
          </a:xfrm>
        </p:spPr>
        <p:txBody>
          <a:bodyPr/>
          <a:lstStyle/>
          <a:p>
            <a:pPr>
              <a:defRPr/>
            </a:pPr>
            <a:r>
              <a:rPr lang="tr-TR" sz="3200" b="1" dirty="0">
                <a:solidFill>
                  <a:srgbClr val="002672"/>
                </a:solidFill>
                <a:latin typeface="Cambria" panose="02040503050406030204" pitchFamily="18" charset="0"/>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083359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11269" name="Picture 12" descr="yildizlar"/>
          <p:cNvPicPr>
            <a:picLocks noChangeAspect="1" noChangeArrowheads="1"/>
          </p:cNvPicPr>
          <p:nvPr/>
        </p:nvPicPr>
        <p:blipFill>
          <a:blip r:embed="rId5">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600200"/>
            <a:ext cx="8507412" cy="4525963"/>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ctr">
              <a:spcBef>
                <a:spcPts val="0"/>
              </a:spcBef>
              <a:buFontTx/>
              <a:buNone/>
              <a:defRPr/>
            </a:pPr>
            <a:endParaRPr lang="tr-TR" altLang="tr-TR" sz="2800" b="1" dirty="0" smtClean="0">
              <a:solidFill>
                <a:srgbClr val="002672"/>
              </a:solidFill>
              <a:effectLst>
                <a:outerShdw blurRad="38100" dist="38100" dir="2700000" algn="tl">
                  <a:srgbClr val="000000">
                    <a:alpha val="43137"/>
                  </a:srgbClr>
                </a:outerShdw>
              </a:effectLst>
            </a:endParaRPr>
          </a:p>
          <a:p>
            <a:pPr algn="ctr">
              <a:spcBef>
                <a:spcPts val="0"/>
              </a:spcBef>
              <a:buFontTx/>
              <a:buNone/>
              <a:defRPr/>
            </a:pPr>
            <a:endParaRPr lang="tr-TR" altLang="tr-TR" sz="2800" b="1" dirty="0">
              <a:solidFill>
                <a:srgbClr val="002672"/>
              </a:solidFill>
              <a:effectLst>
                <a:outerShdw blurRad="38100" dist="38100" dir="2700000" algn="tl">
                  <a:srgbClr val="000000">
                    <a:alpha val="43137"/>
                  </a:srgbClr>
                </a:outerShdw>
              </a:effectLst>
            </a:endParaRPr>
          </a:p>
          <a:p>
            <a:pPr algn="ctr">
              <a:spcBef>
                <a:spcPts val="0"/>
              </a:spcBef>
              <a:buFontTx/>
              <a:buNone/>
              <a:defRPr/>
            </a:pPr>
            <a:endParaRPr lang="tr-TR" altLang="tr-TR" sz="2800" b="1" dirty="0" smtClean="0">
              <a:solidFill>
                <a:srgbClr val="002672"/>
              </a:solidFill>
              <a:effectLst>
                <a:outerShdw blurRad="38100" dist="38100" dir="2700000" algn="tl">
                  <a:srgbClr val="000000">
                    <a:alpha val="43137"/>
                  </a:srgbClr>
                </a:outerShdw>
              </a:effectLst>
              <a:latin typeface="Cambria" panose="02040503050406030204" pitchFamily="18" charset="0"/>
            </a:endParaRPr>
          </a:p>
          <a:p>
            <a:pPr algn="ctr">
              <a:spcBef>
                <a:spcPts val="0"/>
              </a:spcBef>
              <a:buFontTx/>
              <a:buNone/>
              <a:defRPr/>
            </a:pPr>
            <a:r>
              <a:rPr lang="tr-TR" altLang="tr-TR" sz="2800" b="1" dirty="0">
                <a:solidFill>
                  <a:srgbClr val="002672"/>
                </a:solidFill>
                <a:latin typeface="Cambria" panose="02040503050406030204" pitchFamily="18" charset="0"/>
              </a:rPr>
              <a:t>Türkiye’nin AB’ye üyeliği hem AB için hem de ülkemiz için büyük fırsatlar sunmaktadır.</a:t>
            </a:r>
          </a:p>
          <a:p>
            <a:pPr algn="ctr">
              <a:spcBef>
                <a:spcPts val="0"/>
              </a:spcBef>
              <a:buFontTx/>
              <a:buNone/>
              <a:defRPr/>
            </a:pPr>
            <a:r>
              <a:rPr lang="tr-TR" altLang="tr-TR" sz="2800" b="1" dirty="0">
                <a:solidFill>
                  <a:srgbClr val="002672"/>
                </a:solidFill>
                <a:latin typeface="Cambria" panose="02040503050406030204" pitchFamily="18" charset="0"/>
              </a:rPr>
              <a:t>AB </a:t>
            </a:r>
            <a:r>
              <a:rPr lang="tr-TR" altLang="tr-TR" sz="2800" b="1" dirty="0" smtClean="0">
                <a:solidFill>
                  <a:srgbClr val="002672"/>
                </a:solidFill>
                <a:latin typeface="Cambria" panose="02040503050406030204" pitchFamily="18" charset="0"/>
              </a:rPr>
              <a:t>için;</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dinamik iş gücü</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kalifiye </a:t>
            </a:r>
            <a:r>
              <a:rPr lang="tr-TR" altLang="tr-TR" sz="2800" dirty="0">
                <a:latin typeface="Cambria" panose="02040503050406030204" pitchFamily="18" charset="0"/>
                <a:ea typeface="+mn-ea"/>
                <a:cs typeface="Arial" pitchFamily="34" charset="0"/>
              </a:rPr>
              <a:t>ve genç iş gücü</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yüksek </a:t>
            </a:r>
            <a:r>
              <a:rPr lang="tr-TR" altLang="tr-TR" sz="2800" dirty="0">
                <a:latin typeface="Cambria" panose="02040503050406030204" pitchFamily="18" charset="0"/>
                <a:ea typeface="+mn-ea"/>
                <a:cs typeface="Arial" pitchFamily="34" charset="0"/>
              </a:rPr>
              <a:t>rekabet düzeyi</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aktif </a:t>
            </a:r>
            <a:r>
              <a:rPr lang="tr-TR" altLang="tr-TR" sz="2800" dirty="0">
                <a:latin typeface="Cambria" panose="02040503050406030204" pitchFamily="18" charset="0"/>
                <a:ea typeface="+mn-ea"/>
                <a:cs typeface="Arial" pitchFamily="34" charset="0"/>
              </a:rPr>
              <a:t>dış politika</a:t>
            </a: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11272" name="11 Resim" descr="ABBakanlikLogosu.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251520" y="44624"/>
            <a:ext cx="8229600" cy="1143000"/>
          </a:xfrm>
        </p:spPr>
        <p:txBody>
          <a:bodyPr/>
          <a:lstStyle/>
          <a:p>
            <a:pPr>
              <a:defRPr/>
            </a:pPr>
            <a:r>
              <a:rPr lang="tr-TR" sz="3200" b="1" dirty="0" smtClean="0">
                <a:solidFill>
                  <a:srgbClr val="002672"/>
                </a:solidFill>
                <a:ea typeface="+mn-ea"/>
                <a:cs typeface="+mn-cs"/>
              </a:rPr>
              <a:t>	</a:t>
            </a:r>
            <a:r>
              <a:rPr lang="tr-TR" sz="3200" b="1" dirty="0" smtClean="0">
                <a:solidFill>
                  <a:srgbClr val="002672"/>
                </a:solidFill>
                <a:latin typeface="Cambria" panose="02040503050406030204" pitchFamily="18" charset="0"/>
                <a:ea typeface="+mn-ea"/>
                <a:cs typeface="+mn-cs"/>
              </a:rPr>
              <a:t>TÜRKİYE-AB İLİŞKİLERİ</a:t>
            </a:r>
            <a:endParaRPr lang="tr-TR" dirty="0">
              <a:latin typeface="Cambria" panose="02040503050406030204" pitchFamily="18" charset="0"/>
            </a:endParaRPr>
          </a:p>
        </p:txBody>
      </p:sp>
    </p:spTree>
    <p:extLst>
      <p:ext uri="{BB962C8B-B14F-4D97-AF65-F5344CB8AC3E}">
        <p14:creationId xmlns:p14="http://schemas.microsoft.com/office/powerpoint/2010/main" val="27204238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11269" name="Picture 12" descr="yildizlar"/>
          <p:cNvPicPr>
            <a:picLocks noChangeAspect="1" noChangeArrowheads="1"/>
          </p:cNvPicPr>
          <p:nvPr/>
        </p:nvPicPr>
        <p:blipFill>
          <a:blip r:embed="rId5">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7591"/>
            <a:ext cx="8640762" cy="4525963"/>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ctr">
              <a:spcBef>
                <a:spcPts val="0"/>
              </a:spcBef>
              <a:buFontTx/>
              <a:buNone/>
              <a:defRPr/>
            </a:pPr>
            <a:endParaRPr lang="tr-TR" sz="2800" b="1" u="sng" dirty="0">
              <a:solidFill>
                <a:srgbClr val="002672"/>
              </a:solidFill>
              <a:latin typeface="Cambria" panose="02040503050406030204" pitchFamily="18" charset="0"/>
              <a:cs typeface="Arial" pitchFamily="34" charset="0"/>
            </a:endParaRPr>
          </a:p>
          <a:p>
            <a:pPr algn="ctr">
              <a:spcBef>
                <a:spcPts val="0"/>
              </a:spcBef>
              <a:buFontTx/>
              <a:buNone/>
              <a:defRPr/>
            </a:pPr>
            <a:endParaRPr lang="tr-TR" sz="2800" b="1" u="sng" dirty="0" smtClean="0">
              <a:latin typeface="Cambria" panose="02040503050406030204" pitchFamily="18" charset="0"/>
              <a:cs typeface="Arial" pitchFamily="34" charset="0"/>
            </a:endParaRPr>
          </a:p>
          <a:p>
            <a:pPr algn="ctr">
              <a:spcBef>
                <a:spcPts val="0"/>
              </a:spcBef>
              <a:buNone/>
              <a:defRPr/>
            </a:pPr>
            <a:endParaRPr lang="tr-TR" sz="2800" b="1" dirty="0">
              <a:solidFill>
                <a:srgbClr val="002672"/>
              </a:solidFill>
              <a:latin typeface="Cambria" panose="02040503050406030204" pitchFamily="18" charset="0"/>
            </a:endParaRPr>
          </a:p>
          <a:p>
            <a:pPr algn="ctr">
              <a:spcBef>
                <a:spcPts val="0"/>
              </a:spcBef>
              <a:buNone/>
              <a:defRPr/>
            </a:pPr>
            <a:r>
              <a:rPr lang="tr-TR" sz="2800" b="1" dirty="0">
                <a:solidFill>
                  <a:srgbClr val="002672"/>
                </a:solidFill>
                <a:latin typeface="Cambria" panose="02040503050406030204" pitchFamily="18" charset="0"/>
              </a:rPr>
              <a:t>Türkiye için de Avrupa Birliği’ne katılım süreci,</a:t>
            </a:r>
          </a:p>
          <a:p>
            <a:pPr marL="457200" indent="-457200">
              <a:spcBef>
                <a:spcPts val="1200"/>
              </a:spcBef>
              <a:spcAft>
                <a:spcPts val="600"/>
              </a:spcAft>
              <a:buFont typeface="Wingdings" pitchFamily="2" charset="2"/>
              <a:buNone/>
            </a:pPr>
            <a:endParaRPr lang="tr-TR" sz="2800" dirty="0" smtClean="0">
              <a:latin typeface="Cambria" panose="02040503050406030204" pitchFamily="18" charset="0"/>
              <a:cs typeface="Arial" pitchFamily="34" charset="0"/>
            </a:endParaRPr>
          </a:p>
          <a:p>
            <a:pPr marL="457200" indent="-457200">
              <a:spcBef>
                <a:spcPts val="1200"/>
              </a:spcBef>
              <a:spcAft>
                <a:spcPts val="600"/>
              </a:spcAft>
              <a:buFont typeface="Wingdings" pitchFamily="2" charset="2"/>
              <a:buNone/>
            </a:pPr>
            <a:r>
              <a:rPr lang="tr-TR" sz="2800" dirty="0" smtClean="0">
                <a:latin typeface="Cambria" panose="02040503050406030204" pitchFamily="18" charset="0"/>
                <a:cs typeface="Arial" pitchFamily="34" charset="0"/>
              </a:rPr>
              <a:t>-		Sadece bir dış politika konusu değil</a:t>
            </a:r>
          </a:p>
          <a:p>
            <a:pPr marL="457200" indent="-457200">
              <a:spcBef>
                <a:spcPts val="1200"/>
              </a:spcBef>
              <a:spcAft>
                <a:spcPts val="600"/>
              </a:spcAft>
              <a:buFont typeface="Wingdings" pitchFamily="2" charset="2"/>
              <a:buNone/>
            </a:pPr>
            <a:r>
              <a:rPr lang="tr-TR" sz="2800" dirty="0" smtClean="0">
                <a:latin typeface="Cambria" panose="02040503050406030204" pitchFamily="18" charset="0"/>
                <a:cs typeface="Arial" pitchFamily="34" charset="0"/>
              </a:rPr>
              <a:t>-		Herkese dokunan, günlük yaşamı etkileyen bir süreç</a:t>
            </a:r>
          </a:p>
          <a:p>
            <a:pPr marL="457200" indent="-457200">
              <a:spcBef>
                <a:spcPts val="1200"/>
              </a:spcBef>
              <a:spcAft>
                <a:spcPts val="600"/>
              </a:spcAft>
              <a:buFont typeface="Wingdings" pitchFamily="2" charset="2"/>
              <a:buNone/>
            </a:pPr>
            <a:r>
              <a:rPr lang="tr-TR" sz="2800" dirty="0" smtClean="0">
                <a:latin typeface="Cambria" panose="02040503050406030204" pitchFamily="18" charset="0"/>
                <a:cs typeface="Arial" pitchFamily="34" charset="0"/>
              </a:rPr>
              <a:t>-		Toplumsal hayatın her alanında önemli bir değişim</a:t>
            </a:r>
            <a:endParaRPr lang="tr-TR" sz="2800" dirty="0" smtClean="0">
              <a:latin typeface="Cambria" panose="02040503050406030204" pitchFamily="18" charset="0"/>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11272" name="11 Resim" descr="ABBakanlikLogosu.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251520" y="44624"/>
            <a:ext cx="8229600" cy="1143000"/>
          </a:xfrm>
        </p:spPr>
        <p:txBody>
          <a:bodyPr/>
          <a:lstStyle/>
          <a:p>
            <a:pPr>
              <a:defRPr/>
            </a:pPr>
            <a:r>
              <a:rPr lang="tr-TR" sz="3200" b="1" dirty="0" smtClean="0">
                <a:solidFill>
                  <a:srgbClr val="002672"/>
                </a:solidFill>
                <a:ea typeface="+mn-ea"/>
                <a:cs typeface="+mn-cs"/>
              </a:rPr>
              <a:t>	</a:t>
            </a:r>
            <a:r>
              <a:rPr lang="tr-TR" sz="3200" b="1" dirty="0" smtClean="0">
                <a:solidFill>
                  <a:srgbClr val="002672"/>
                </a:solidFill>
                <a:latin typeface="Cambria" panose="02040503050406030204" pitchFamily="18" charset="0"/>
                <a:ea typeface="+mn-ea"/>
                <a:cs typeface="+mn-cs"/>
              </a:rPr>
              <a:t>TÜRKİYE-AB İLİŞKİLERİ</a:t>
            </a:r>
            <a:endParaRPr lang="tr-TR" dirty="0">
              <a:latin typeface="Cambria" panose="02040503050406030204" pitchFamily="18" charset="0"/>
            </a:endParaRPr>
          </a:p>
        </p:txBody>
      </p:sp>
    </p:spTree>
    <p:extLst>
      <p:ext uri="{BB962C8B-B14F-4D97-AF65-F5344CB8AC3E}">
        <p14:creationId xmlns:p14="http://schemas.microsoft.com/office/powerpoint/2010/main" val="10872341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323528" y="1628801"/>
            <a:ext cx="8604572" cy="4752950"/>
          </a:xfrm>
        </p:spPr>
        <p:txBody>
          <a:bodyPr anchor="ctr"/>
          <a:lstStyle/>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Tüketici Hakları</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Enerji Verimliliği</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Fikri ve Sınai Haklar</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Gıda Güvenliği</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Sosyal ve Bölgesel Politikalar</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Kalkınma Ajansları</a:t>
            </a:r>
          </a:p>
          <a:p>
            <a:pPr marL="457200" lvl="0" indent="-457200" eaLnBrk="1" fontAlgn="auto" hangingPunct="1">
              <a:spcBef>
                <a:spcPts val="1200"/>
              </a:spcBef>
              <a:spcAft>
                <a:spcPts val="60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Temel Haklar ve Özgürlükler (Bireysel Başvuru)</a:t>
            </a:r>
            <a:endParaRPr lang="tr-TR" sz="2800" u="sng" dirty="0" smtClean="0">
              <a:solidFill>
                <a:srgbClr val="002672"/>
              </a:solidFill>
              <a:latin typeface="Cambria" panose="02040503050406030204" pitchFamily="18" charset="0"/>
              <a:cs typeface="Arial" pitchFamily="34" charset="0"/>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pic>
        <p:nvPicPr>
          <p:cNvPr id="11272" name="11 Resim" descr="ABBakanlikLogosu.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273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aşlık 2"/>
          <p:cNvSpPr>
            <a:spLocks noGrp="1"/>
          </p:cNvSpPr>
          <p:nvPr>
            <p:ph type="title"/>
          </p:nvPr>
        </p:nvSpPr>
        <p:spPr>
          <a:xfrm>
            <a:off x="251520" y="44624"/>
            <a:ext cx="8229600" cy="1143000"/>
          </a:xfrm>
        </p:spPr>
        <p:txBody>
          <a:bodyPr/>
          <a:lstStyle/>
          <a:p>
            <a:pPr>
              <a:defRPr/>
            </a:pPr>
            <a:r>
              <a:rPr lang="tr-TR" sz="3200" b="1" dirty="0" smtClean="0">
                <a:solidFill>
                  <a:srgbClr val="002672"/>
                </a:solidFill>
                <a:ea typeface="+mn-ea"/>
                <a:cs typeface="+mn-cs"/>
              </a:rPr>
              <a:t>	</a:t>
            </a:r>
            <a:r>
              <a:rPr lang="tr-TR" sz="3200" b="1" dirty="0" smtClean="0">
                <a:solidFill>
                  <a:srgbClr val="002672"/>
                </a:solidFill>
                <a:latin typeface="Cambria" panose="02040503050406030204" pitchFamily="18" charset="0"/>
                <a:ea typeface="+mn-ea"/>
                <a:cs typeface="+mn-cs"/>
              </a:rPr>
              <a:t>TÜRKİYE-AB İLİŞKİLERİ</a:t>
            </a:r>
            <a:endParaRPr lang="tr-TR" dirty="0">
              <a:latin typeface="Cambria" panose="02040503050406030204" pitchFamily="18" charset="0"/>
            </a:endParaRPr>
          </a:p>
        </p:txBody>
      </p:sp>
    </p:spTree>
    <p:extLst>
      <p:ext uri="{BB962C8B-B14F-4D97-AF65-F5344CB8AC3E}">
        <p14:creationId xmlns:p14="http://schemas.microsoft.com/office/powerpoint/2010/main" val="8827265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sentation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1189</TotalTime>
  <Words>2846</Words>
  <Application>Microsoft Office PowerPoint</Application>
  <PresentationFormat>Ekran Gösterisi (4:3)</PresentationFormat>
  <Paragraphs>462</Paragraphs>
  <Slides>30</Slides>
  <Notes>30</Notes>
  <HiddenSlides>0</HiddenSlides>
  <MMClips>0</MMClips>
  <ScaleCrop>false</ScaleCrop>
  <HeadingPairs>
    <vt:vector size="4" baseType="variant">
      <vt:variant>
        <vt:lpstr>Tema</vt:lpstr>
      </vt:variant>
      <vt:variant>
        <vt:i4>4</vt:i4>
      </vt:variant>
      <vt:variant>
        <vt:lpstr>Slayt Başlıkları</vt:lpstr>
      </vt:variant>
      <vt:variant>
        <vt:i4>30</vt:i4>
      </vt:variant>
    </vt:vector>
  </HeadingPairs>
  <TitlesOfParts>
    <vt:vector size="34" baseType="lpstr">
      <vt:lpstr>Ofis Teması</vt:lpstr>
      <vt:lpstr>1_Ofis Teması</vt:lpstr>
      <vt:lpstr>Presentation1</vt:lpstr>
      <vt:lpstr>2_Ofis Teması</vt:lpstr>
      <vt:lpstr>PowerPoint Sunusu</vt:lpstr>
      <vt:lpstr> AB’NİN GENİŞLEME POLİTİKASI</vt:lpstr>
      <vt:lpstr> AB’NİN GENİŞLEME POLİTİKASI</vt:lpstr>
      <vt:lpstr> AB’NİN GENİŞLEME POLİTİKASI</vt:lpstr>
      <vt:lpstr> AB’NİN GENİŞLEME POLİTİKASI</vt:lpstr>
      <vt:lpstr>AB’NİN GENİŞLEME POLİTİKASI</vt:lpstr>
      <vt:lpstr> TÜRKİYE-AB İLİŞKİLERİ</vt:lpstr>
      <vt:lpstr> TÜRKİYE-AB İLİŞKİLERİ</vt:lpstr>
      <vt:lpstr> TÜRKİYE-AB İLİŞKİLERİ</vt:lpstr>
      <vt:lpstr>PowerPoint Sunusu</vt:lpstr>
      <vt:lpstr>PowerPoint Sunusu</vt:lpstr>
      <vt:lpstr>PowerPoint Sunusu</vt:lpstr>
      <vt:lpstr>PowerPoint Sunusu</vt:lpstr>
      <vt:lpstr>PowerPoint Sunusu</vt:lpstr>
      <vt:lpstr>PowerPoint Sunusu</vt:lpstr>
      <vt:lpstr>ADAYLIK SÜRECİ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sbelge</dc:creator>
  <cp:lastModifiedBy>MEM</cp:lastModifiedBy>
  <cp:revision>113</cp:revision>
  <dcterms:created xsi:type="dcterms:W3CDTF">2014-05-12T08:32:39Z</dcterms:created>
  <dcterms:modified xsi:type="dcterms:W3CDTF">2015-12-17T13:09:12Z</dcterms:modified>
</cp:coreProperties>
</file>