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65" r:id="rId2"/>
    <p:sldId id="272" r:id="rId3"/>
    <p:sldId id="422" r:id="rId4"/>
    <p:sldId id="421" r:id="rId5"/>
    <p:sldId id="420" r:id="rId6"/>
    <p:sldId id="419" r:id="rId7"/>
    <p:sldId id="418" r:id="rId8"/>
    <p:sldId id="417" r:id="rId9"/>
    <p:sldId id="416" r:id="rId10"/>
    <p:sldId id="414" r:id="rId11"/>
    <p:sldId id="415" r:id="rId12"/>
    <p:sldId id="424" r:id="rId13"/>
    <p:sldId id="427" r:id="rId14"/>
    <p:sldId id="433" r:id="rId15"/>
  </p:sldIdLst>
  <p:sldSz cx="9144000" cy="6858000" type="screen4x3"/>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6" autoAdjust="0"/>
  </p:normalViewPr>
  <p:slideViewPr>
    <p:cSldViewPr>
      <p:cViewPr>
        <p:scale>
          <a:sx n="94" d="100"/>
          <a:sy n="94" d="100"/>
        </p:scale>
        <p:origin x="-696" y="-84"/>
      </p:cViewPr>
      <p:guideLst>
        <p:guide orient="horz" pos="2160"/>
        <p:guide pos="2880"/>
      </p:guideLst>
    </p:cSldViewPr>
  </p:slideViewPr>
  <p:outlineViewPr>
    <p:cViewPr>
      <p:scale>
        <a:sx n="33" d="100"/>
        <a:sy n="33" d="100"/>
      </p:scale>
      <p:origin x="0" y="8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618BBF03-D330-4D62-9C99-D86F4C91AAAA}" type="datetimeFigureOut">
              <a:rPr lang="tr-TR" smtClean="0"/>
              <a:pPr/>
              <a:t>28.12.2016</a:t>
            </a:fld>
            <a:endParaRPr lang="tr-TR"/>
          </a:p>
        </p:txBody>
      </p:sp>
      <p:sp>
        <p:nvSpPr>
          <p:cNvPr id="4" name="Altbilgi Yer Tutucusu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6FB997E8-2594-49FF-8744-43E238DF8B3E}" type="slidenum">
              <a:rPr lang="tr-TR" smtClean="0"/>
              <a:pPr/>
              <a:t>‹#›</a:t>
            </a:fld>
            <a:endParaRPr lang="tr-TR"/>
          </a:p>
        </p:txBody>
      </p:sp>
    </p:spTree>
    <p:extLst>
      <p:ext uri="{BB962C8B-B14F-4D97-AF65-F5344CB8AC3E}">
        <p14:creationId xmlns:p14="http://schemas.microsoft.com/office/powerpoint/2010/main" val="3059357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1E595993-9402-4F06-ADB9-521F7284B733}" type="datetimeFigureOut">
              <a:rPr lang="tr-TR" smtClean="0"/>
              <a:pPr/>
              <a:t>28.12.2016</a:t>
            </a:fld>
            <a:endParaRPr lang="tr-TR"/>
          </a:p>
        </p:txBody>
      </p:sp>
      <p:sp>
        <p:nvSpPr>
          <p:cNvPr id="4" name="Slayt Görüntüsü Yer Tutucusu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952809DF-C30F-4ACF-BBD4-F41AF0D880FB}" type="slidenum">
              <a:rPr lang="tr-TR" smtClean="0"/>
              <a:pPr/>
              <a:t>‹#›</a:t>
            </a:fld>
            <a:endParaRPr lang="tr-TR"/>
          </a:p>
        </p:txBody>
      </p:sp>
    </p:spTree>
    <p:extLst>
      <p:ext uri="{BB962C8B-B14F-4D97-AF65-F5344CB8AC3E}">
        <p14:creationId xmlns:p14="http://schemas.microsoft.com/office/powerpoint/2010/main" val="160159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395189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210492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376743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110044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333715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95466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292926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4711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71115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208918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724EE9-870D-455B-82DF-56C812635143}" type="datetimeFigureOut">
              <a:rPr lang="tr-TR" smtClean="0"/>
              <a:pPr/>
              <a:t>28.12.2016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C43F849-8C86-4B8D-B459-B78ADF2BE609}" type="slidenum">
              <a:rPr lang="tr-TR" smtClean="0"/>
              <a:pPr/>
              <a:t>‹#›</a:t>
            </a:fld>
            <a:endParaRPr lang="tr-TR"/>
          </a:p>
        </p:txBody>
      </p:sp>
    </p:spTree>
    <p:extLst>
      <p:ext uri="{BB962C8B-B14F-4D97-AF65-F5344CB8AC3E}">
        <p14:creationId xmlns:p14="http://schemas.microsoft.com/office/powerpoint/2010/main" val="31838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24EE9-870D-455B-82DF-56C812635143}" type="datetimeFigureOut">
              <a:rPr lang="tr-TR" smtClean="0"/>
              <a:pPr/>
              <a:t>28.12.2016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3F849-8C86-4B8D-B459-B78ADF2BE609}" type="slidenum">
              <a:rPr lang="tr-TR" smtClean="0"/>
              <a:pPr/>
              <a:t>‹#›</a:t>
            </a:fld>
            <a:endParaRPr lang="tr-TR"/>
          </a:p>
        </p:txBody>
      </p:sp>
    </p:spTree>
    <p:extLst>
      <p:ext uri="{BB962C8B-B14F-4D97-AF65-F5344CB8AC3E}">
        <p14:creationId xmlns:p14="http://schemas.microsoft.com/office/powerpoint/2010/main" val="2073530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bideb.tubitak.gov.t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SUNMEM\Desktop\zemin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60032" cy="687364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233955" y="836712"/>
            <a:ext cx="256820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cap="none" spc="0" dirty="0" smtClean="0">
                <a:ln w="11430"/>
                <a:solidFill>
                  <a:srgbClr val="00B0F0"/>
                </a:solidFill>
                <a:effectLst>
                  <a:outerShdw blurRad="38100" dist="38100" dir="2700000" algn="tl">
                    <a:srgbClr val="000000">
                      <a:alpha val="43137"/>
                    </a:srgbClr>
                  </a:outerShdw>
                </a:effectLst>
              </a:rPr>
              <a:t> Kasım/Aralık 2016</a:t>
            </a:r>
            <a:endParaRPr lang="tr-TR" sz="2400" b="1" cap="none" spc="0" dirty="0">
              <a:ln w="11430"/>
              <a:solidFill>
                <a:srgbClr val="00B0F0"/>
              </a:solidFill>
              <a:effectLst>
                <a:outerShdw blurRad="38100" dist="38100" dir="2700000" algn="tl">
                  <a:srgbClr val="000000">
                    <a:alpha val="43137"/>
                  </a:srgbClr>
                </a:outerShdw>
              </a:effectLst>
            </a:endParaRPr>
          </a:p>
        </p:txBody>
      </p:sp>
      <p:sp>
        <p:nvSpPr>
          <p:cNvPr id="5" name="Dikdörtgen 4"/>
          <p:cNvSpPr/>
          <p:nvPr/>
        </p:nvSpPr>
        <p:spPr>
          <a:xfrm>
            <a:off x="3059832" y="3068960"/>
            <a:ext cx="5662126" cy="923330"/>
          </a:xfrm>
          <a:prstGeom prst="rect">
            <a:avLst/>
          </a:prstGeom>
          <a:noFill/>
        </p:spPr>
        <p:txBody>
          <a:bodyPr wrap="none" lIns="91440" tIns="45720" rIns="91440" bIns="45720">
            <a:spAutoFit/>
          </a:bodyPr>
          <a:lstStyle/>
          <a:p>
            <a:pPr algn="ctr"/>
            <a:r>
              <a:rPr lang="tr-TR" sz="2700" b="1" dirty="0" smtClean="0">
                <a:effectLst>
                  <a:outerShdw blurRad="38100" dist="38100" dir="2700000" algn="tl">
                    <a:srgbClr val="000000">
                      <a:alpha val="43137"/>
                    </a:srgbClr>
                  </a:outerShdw>
                </a:effectLst>
              </a:rPr>
              <a:t>    </a:t>
            </a:r>
          </a:p>
          <a:p>
            <a:pPr algn="ctr"/>
            <a:r>
              <a:rPr lang="tr-TR" sz="2700" b="1" dirty="0" smtClean="0">
                <a:effectLst>
                  <a:outerShdw blurRad="38100" dist="38100" dir="2700000" algn="tl">
                    <a:srgbClr val="000000">
                      <a:alpha val="43137"/>
                    </a:srgbClr>
                  </a:outerShdw>
                </a:effectLst>
              </a:rPr>
              <a:t>İl Milli </a:t>
            </a:r>
            <a:r>
              <a:rPr lang="tr-TR" sz="2700" b="1" dirty="0">
                <a:effectLst>
                  <a:outerShdw blurRad="38100" dist="38100" dir="2700000" algn="tl">
                    <a:srgbClr val="000000">
                      <a:alpha val="43137"/>
                    </a:srgbClr>
                  </a:outerShdw>
                </a:effectLst>
              </a:rPr>
              <a:t>Eğitim </a:t>
            </a:r>
            <a:r>
              <a:rPr lang="tr-TR" sz="2700" b="1" dirty="0" smtClean="0">
                <a:effectLst>
                  <a:outerShdw blurRad="38100" dist="38100" dir="2700000" algn="tl">
                    <a:srgbClr val="000000">
                      <a:alpha val="43137"/>
                    </a:srgbClr>
                  </a:outerShdw>
                </a:effectLst>
              </a:rPr>
              <a:t>Müdürlüğü AR-GE Birimi</a:t>
            </a:r>
            <a:endParaRPr lang="tr-TR" sz="2700" b="1" dirty="0">
              <a:effectLst>
                <a:outerShdw blurRad="38100" dist="38100" dir="2700000" algn="tl">
                  <a:srgbClr val="000000">
                    <a:alpha val="43137"/>
                  </a:srgbClr>
                </a:outerShdw>
              </a:effectLst>
            </a:endParaRPr>
          </a:p>
        </p:txBody>
      </p:sp>
      <p:sp>
        <p:nvSpPr>
          <p:cNvPr id="6" name="Dikdörtgen 5"/>
          <p:cNvSpPr/>
          <p:nvPr/>
        </p:nvSpPr>
        <p:spPr>
          <a:xfrm>
            <a:off x="2230736" y="4941168"/>
            <a:ext cx="6821098"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TÜBİTAK ORTAOKUL </a:t>
            </a:r>
            <a:r>
              <a:rPr lang="tr-T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ÖĞRENCİLERİ</a:t>
            </a:r>
          </a:p>
          <a:p>
            <a:pPr algn="ctr"/>
            <a:r>
              <a:rPr lang="tr-T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ARAŞTIRMA PROJELERİ </a:t>
            </a:r>
            <a:r>
              <a:rPr lang="tr-T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YARIŞMASI</a:t>
            </a:r>
            <a:endParaRPr lang="tr-TR"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17874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9.</a:t>
            </a:r>
            <a:endParaRPr lang="tr-TR" sz="24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14" y="-89878"/>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85786" y="1484784"/>
            <a:ext cx="8168358" cy="3970318"/>
          </a:xfrm>
          <a:prstGeom prst="rect">
            <a:avLst/>
          </a:prstGeom>
        </p:spPr>
        <p:txBody>
          <a:bodyPr wrap="square">
            <a:spAutoFit/>
          </a:bodyPr>
          <a:lstStyle/>
          <a:p>
            <a:r>
              <a:rPr lang="tr-TR" b="1" dirty="0"/>
              <a:t>2. Yöntem </a:t>
            </a:r>
            <a:endParaRPr lang="tr-TR" b="1" dirty="0" smtClean="0"/>
          </a:p>
          <a:p>
            <a:r>
              <a:rPr lang="tr-TR" dirty="0" smtClean="0"/>
              <a:t>Bu </a:t>
            </a:r>
            <a:r>
              <a:rPr lang="tr-TR" dirty="0"/>
              <a:t>kısımda çalışmanın modeli, deneysel düzenekler, yapılan işlemler, işlemlerden elde edilen verilerin değerlendirilmesi, deneyin süreçleri, kullanılan malzemelerden bahsedilmektedir.   </a:t>
            </a:r>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825" y="2780928"/>
            <a:ext cx="5544616" cy="348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000" b="1" dirty="0" smtClean="0"/>
              <a:t>10.</a:t>
            </a:r>
            <a:endParaRPr lang="tr-TR" sz="2000" b="1" dirty="0"/>
          </a:p>
        </p:txBody>
      </p:sp>
      <p:sp>
        <p:nvSpPr>
          <p:cNvPr id="3" name="Dikdörtgen 2"/>
          <p:cNvSpPr/>
          <p:nvPr/>
        </p:nvSpPr>
        <p:spPr>
          <a:xfrm>
            <a:off x="683568" y="1412776"/>
            <a:ext cx="8352928" cy="3970318"/>
          </a:xfrm>
          <a:prstGeom prst="rect">
            <a:avLst/>
          </a:prstGeom>
        </p:spPr>
        <p:txBody>
          <a:bodyPr wrap="square">
            <a:spAutoFit/>
          </a:bodyPr>
          <a:lstStyle/>
          <a:p>
            <a:r>
              <a:rPr lang="tr-TR" dirty="0"/>
              <a:t>Bu araştırmada deneysel bir çalışma yürütülmüştür. Şekil 1’de gösterilen düzenek ve malzemelerle buz eriyinceye kadar geçen zaman içerisinde, sıcaklık verileri eşit zaman aralıklarında toplanmış ve buzun tamamen erimesi için geçen süre kronometre ile ölçülmüştür (2,3,4). Elde edilen bulgular ışığında geliştirilen materyallerden hangisinin daha verimli oluğuna karar verilecektir. Materyaller denenmeden önce kontrol amacıyla buz kalıpları üzerine hiçbir şey konmadan deneme yapılmıştır. Bu deneme sonucu elde edilen veriler kontrol grubu verileri olarak diğer verilerin yanında verilecektir. </a:t>
            </a:r>
          </a:p>
          <a:p>
            <a:r>
              <a:rPr lang="tr-TR" dirty="0"/>
              <a:t>Denemeler sırasında sabit tutulan değişkenler güneş ışığını temsil eden ışık kaynağı, buz kalıplarının kütleleri ve şekilleridir. </a:t>
            </a:r>
          </a:p>
          <a:p>
            <a:r>
              <a:rPr lang="tr-TR" dirty="0"/>
              <a:t>Materyallerin nitelikleri de aşağıdaki gibidir. </a:t>
            </a:r>
          </a:p>
          <a:p>
            <a:r>
              <a:rPr lang="tr-TR" dirty="0"/>
              <a:t>Materyal 1: Alüminyum folyo </a:t>
            </a:r>
          </a:p>
          <a:p>
            <a:r>
              <a:rPr lang="tr-TR" dirty="0"/>
              <a:t>Materyal 2: İlk yardım çantalarındaki yanık örtüsü </a:t>
            </a:r>
          </a:p>
          <a:p>
            <a:r>
              <a:rPr lang="tr-TR" dirty="0"/>
              <a:t>Materyal 3: 0,5 cm kalınlığında strafor </a:t>
            </a:r>
          </a:p>
          <a:p>
            <a:r>
              <a:rPr lang="tr-TR" dirty="0"/>
              <a:t>Materyal 4: İlk yardım çantalarındaki yanık örtüsü kaplı 0,5 cm kalınlığında strafor le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14" y="-89878"/>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4"/>
          </a:lnRef>
          <a:fillRef idx="0">
            <a:schemeClr val="accent4"/>
          </a:fillRef>
          <a:effectRef idx="2">
            <a:schemeClr val="accent4"/>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143853"/>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785786" y="1412776"/>
            <a:ext cx="8250710" cy="6186309"/>
          </a:xfrm>
          <a:prstGeom prst="rect">
            <a:avLst/>
          </a:prstGeom>
        </p:spPr>
        <p:txBody>
          <a:bodyPr wrap="square">
            <a:spAutoFit/>
          </a:bodyPr>
          <a:lstStyle/>
          <a:p>
            <a:r>
              <a:rPr lang="tr-TR" b="1" dirty="0"/>
              <a:t>3. Bulgular  </a:t>
            </a:r>
          </a:p>
          <a:p>
            <a:r>
              <a:rPr lang="tr-TR" dirty="0"/>
              <a:t>Projede, denemler sonucu elde edilen veriler Tablo 1’deki gibidir. </a:t>
            </a:r>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a:p>
            <a:r>
              <a:rPr lang="tr-TR" sz="1600" dirty="0"/>
              <a:t>Tablodaki bulgulara ek olarak materyallerin 1 m2’lerinin maliyetleri sırasıyla 1 TL, 0.7 TL, 0.4 TL ve 1,1 TL’dir.  </a:t>
            </a:r>
          </a:p>
          <a:p>
            <a:r>
              <a:rPr lang="tr-TR" sz="1600" dirty="0"/>
              <a:t>Tamamen erime süreleri ve her 20 dakikada bir yapılan sıcaklık ölçümleri sonucunda, ısı iletimi en az olan, güneş ışınlarını yansıtma özelliği en iyi olan dolayısı ile erimeyi engellemek için en iyi materyalin Materyal 4 olduğu görülmektedir. Ancak bu materyalin maliyeti diğer materyallerden fazladır</a:t>
            </a:r>
            <a:endParaRPr lang="tr-TR" sz="1600" dirty="0" smtClean="0"/>
          </a:p>
          <a:p>
            <a:endParaRPr lang="tr-TR" dirty="0"/>
          </a:p>
          <a:p>
            <a:endParaRPr lang="tr-TR"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6" y="2132856"/>
            <a:ext cx="930275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678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4"/>
          </a:lnRef>
          <a:fillRef idx="0">
            <a:schemeClr val="accent4"/>
          </a:fillRef>
          <a:effectRef idx="2">
            <a:schemeClr val="accent4"/>
          </a:effectRef>
          <a:fontRef idx="minor">
            <a:schemeClr val="tx1"/>
          </a:fontRef>
        </p:style>
      </p:cxnSp>
      <p:sp>
        <p:nvSpPr>
          <p:cNvPr id="2" name="Dikdörtgen 1"/>
          <p:cNvSpPr/>
          <p:nvPr/>
        </p:nvSpPr>
        <p:spPr>
          <a:xfrm>
            <a:off x="1043608" y="260648"/>
            <a:ext cx="7848872" cy="830997"/>
          </a:xfrm>
          <a:prstGeom prst="rect">
            <a:avLst/>
          </a:prstGeom>
          <a:noFill/>
        </p:spPr>
        <p:txBody>
          <a:bodyPr wrap="square" lIns="91440" tIns="45720" rIns="91440" bIns="45720">
            <a:spAutoFit/>
          </a:bodyPr>
          <a:lstStyle/>
          <a:p>
            <a:pPr lvl="0"/>
            <a:endParaRPr lang="tr-TR" sz="4800" b="1" cap="none" spc="0" dirty="0">
              <a:ln w="17780" cmpd="sng">
                <a:solidFill>
                  <a:schemeClr val="accent1">
                    <a:tint val="3000"/>
                  </a:schemeClr>
                </a:solidFill>
                <a:prstDash val="solid"/>
                <a:miter lim="800000"/>
              </a:ln>
              <a:solidFill>
                <a:schemeClr val="accent4">
                  <a:lumMod val="50000"/>
                </a:schemeClr>
              </a:solidFill>
              <a:effectLst>
                <a:outerShdw blurRad="55000" dist="50800" dir="5400000" algn="tl">
                  <a:srgbClr val="000000">
                    <a:alpha val="33000"/>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15" y="-243408"/>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785786" y="1443840"/>
            <a:ext cx="8250710" cy="6186309"/>
          </a:xfrm>
          <a:prstGeom prst="rect">
            <a:avLst/>
          </a:prstGeom>
        </p:spPr>
        <p:txBody>
          <a:bodyPr wrap="square">
            <a:spAutoFit/>
          </a:bodyPr>
          <a:lstStyle/>
          <a:p>
            <a:r>
              <a:rPr lang="tr-TR" b="1" dirty="0"/>
              <a:t>4. Sonuç ve Tartışma   </a:t>
            </a:r>
          </a:p>
          <a:p>
            <a:r>
              <a:rPr lang="tr-TR" dirty="0"/>
              <a:t>Elde edilen bulgular ışığında her ne kadar en etkili materyal </a:t>
            </a:r>
            <a:r>
              <a:rPr lang="tr-TR" dirty="0" err="1"/>
              <a:t>Materyal</a:t>
            </a:r>
            <a:r>
              <a:rPr lang="tr-TR" dirty="0"/>
              <a:t> 4 olsa da maliyet değişkeni de hesaba katıldığında Materyal 3’ün en uygun seçenek olduğu düşünülmektedir. Bu sonucun ortaya çıkmasındaki nedenlerden biri straforun ısı yalıtımı sayesinde buz ile hava arasında meydana gelecek ısı geçişini yavaşlatmasıdır. Diğer bir neden ise straforun beyaz rengi nedeniyle ışık ışınlarını soğurmaktan çok yansıtmasıdır.  En verimli materyal strafor levhalardan oluşmaktadır. Straforun parçalanabiliyor olması nedeniyle doğaya zarar verme ihtimali söz konusudur. Bu nedenle maliyeti düşük uygun farklı bir materyalle kaplanması uygun olacaktır. </a:t>
            </a:r>
            <a:endParaRPr lang="tr-TR" dirty="0" smtClean="0"/>
          </a:p>
          <a:p>
            <a:endParaRPr lang="tr-TR" dirty="0"/>
          </a:p>
          <a:p>
            <a:r>
              <a:rPr lang="tr-TR" dirty="0"/>
              <a:t> </a:t>
            </a:r>
            <a:r>
              <a:rPr lang="tr-TR" b="1" dirty="0" smtClean="0"/>
              <a:t>5. Kaynaklar</a:t>
            </a:r>
            <a:r>
              <a:rPr lang="tr-TR" b="1" dirty="0"/>
              <a:t>:    </a:t>
            </a:r>
            <a:endParaRPr lang="tr-TR" b="1" dirty="0" smtClean="0"/>
          </a:p>
          <a:p>
            <a:r>
              <a:rPr lang="tr-TR" dirty="0" smtClean="0"/>
              <a:t>(</a:t>
            </a:r>
            <a:r>
              <a:rPr lang="tr-TR" dirty="0"/>
              <a:t>1) URL-1: http://www.nasa.gov/vision/earth/environment/arctic_soot.html </a:t>
            </a:r>
          </a:p>
          <a:p>
            <a:r>
              <a:rPr lang="tr-TR" dirty="0" smtClean="0"/>
              <a:t>(</a:t>
            </a:r>
            <a:r>
              <a:rPr lang="tr-TR" dirty="0"/>
              <a:t>2) </a:t>
            </a:r>
            <a:r>
              <a:rPr lang="tr-TR" dirty="0" err="1"/>
              <a:t>Serway</a:t>
            </a:r>
            <a:r>
              <a:rPr lang="tr-TR" dirty="0"/>
              <a:t>, R. A. </a:t>
            </a:r>
            <a:r>
              <a:rPr lang="tr-TR" dirty="0" err="1"/>
              <a:t>and</a:t>
            </a:r>
            <a:r>
              <a:rPr lang="tr-TR" dirty="0"/>
              <a:t> </a:t>
            </a:r>
            <a:r>
              <a:rPr lang="tr-TR" dirty="0" err="1"/>
              <a:t>Beichner</a:t>
            </a:r>
            <a:r>
              <a:rPr lang="tr-TR" dirty="0"/>
              <a:t>, R. J.  (ÇE: K. Çolakoğlu) </a:t>
            </a:r>
            <a:r>
              <a:rPr lang="tr-TR" dirty="0" err="1"/>
              <a:t>Serway</a:t>
            </a:r>
            <a:r>
              <a:rPr lang="tr-TR" dirty="0"/>
              <a:t> </a:t>
            </a:r>
            <a:r>
              <a:rPr lang="tr-TR" dirty="0" err="1"/>
              <a:t>and</a:t>
            </a:r>
            <a:r>
              <a:rPr lang="tr-TR" dirty="0"/>
              <a:t> </a:t>
            </a:r>
            <a:r>
              <a:rPr lang="tr-TR" dirty="0" err="1"/>
              <a:t>Beichner</a:t>
            </a:r>
            <a:r>
              <a:rPr lang="tr-TR" dirty="0"/>
              <a:t>. (2000). Fen ve Mühendislik için Fizik, 5. Baskı.   </a:t>
            </a:r>
            <a:endParaRPr lang="tr-TR" dirty="0" smtClean="0"/>
          </a:p>
          <a:p>
            <a:r>
              <a:rPr lang="tr-TR" dirty="0" smtClean="0"/>
              <a:t>(</a:t>
            </a:r>
            <a:r>
              <a:rPr lang="tr-TR" dirty="0"/>
              <a:t>3) </a:t>
            </a:r>
            <a:r>
              <a:rPr lang="tr-TR" dirty="0" err="1"/>
              <a:t>Young,H.D</a:t>
            </a:r>
            <a:r>
              <a:rPr lang="tr-TR" dirty="0"/>
              <a:t> </a:t>
            </a:r>
            <a:r>
              <a:rPr lang="tr-TR" dirty="0" err="1"/>
              <a:t>and</a:t>
            </a:r>
            <a:r>
              <a:rPr lang="tr-TR" dirty="0"/>
              <a:t> </a:t>
            </a:r>
            <a:r>
              <a:rPr lang="tr-TR" dirty="0" err="1"/>
              <a:t>Freedman</a:t>
            </a:r>
            <a:r>
              <a:rPr lang="tr-TR" dirty="0"/>
              <a:t>, R. A.  (ÇE: H. Ünlü) . (2009). Üniversite  Fiziği  Cilt 1.   </a:t>
            </a:r>
            <a:endParaRPr lang="tr-TR" dirty="0" smtClean="0"/>
          </a:p>
          <a:p>
            <a:r>
              <a:rPr lang="tr-TR" dirty="0" smtClean="0"/>
              <a:t>(</a:t>
            </a:r>
            <a:r>
              <a:rPr lang="tr-TR" dirty="0"/>
              <a:t>4) Karaoğlu ,B, Üniversiteler için Fizik . (2012).   Cilt 1 ve cilt </a:t>
            </a:r>
            <a:endParaRPr lang="tr-TR" dirty="0" smtClean="0"/>
          </a:p>
          <a:p>
            <a:endParaRPr lang="tr-TR" dirty="0"/>
          </a:p>
          <a:p>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1861567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4"/>
          </a:lnRef>
          <a:fillRef idx="0">
            <a:schemeClr val="accent4"/>
          </a:fillRef>
          <a:effectRef idx="2">
            <a:schemeClr val="accent4"/>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492" y="-171400"/>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267744" y="3645024"/>
            <a:ext cx="4968552" cy="369332"/>
          </a:xfrm>
          <a:prstGeom prst="rect">
            <a:avLst/>
          </a:prstGeom>
          <a:noFill/>
        </p:spPr>
        <p:txBody>
          <a:bodyPr wrap="square" rtlCol="0">
            <a:spAutoFit/>
          </a:bodyPr>
          <a:lstStyle/>
          <a:p>
            <a:pPr algn="ctr"/>
            <a:r>
              <a:rPr lang="tr-TR" b="1" dirty="0" smtClean="0"/>
              <a:t>TEŞEKKÜRLER…</a:t>
            </a:r>
            <a:endParaRPr lang="tr-TR" b="1" dirty="0"/>
          </a:p>
        </p:txBody>
      </p:sp>
    </p:spTree>
    <p:extLst>
      <p:ext uri="{BB962C8B-B14F-4D97-AF65-F5344CB8AC3E}">
        <p14:creationId xmlns:p14="http://schemas.microsoft.com/office/powerpoint/2010/main" val="2045630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2" name="Dikdörtgen 1"/>
          <p:cNvSpPr/>
          <p:nvPr/>
        </p:nvSpPr>
        <p:spPr>
          <a:xfrm>
            <a:off x="842689" y="-53451"/>
            <a:ext cx="7992888" cy="1846659"/>
          </a:xfrm>
          <a:prstGeom prst="rect">
            <a:avLst/>
          </a:prstGeom>
          <a:noFill/>
        </p:spPr>
        <p:txBody>
          <a:bodyPr wrap="square" lIns="91440" tIns="45720" rIns="91440" bIns="45720">
            <a:spAutoFit/>
          </a:bodyPr>
          <a:lstStyle/>
          <a:p>
            <a:r>
              <a:rPr lang="tr-TR" sz="3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TÜBİTAK ORTAOKUL ÖĞRENCİLERİ     ARAŞTIRMA PROJELERİ YARIŞMASI-</a:t>
            </a:r>
            <a:r>
              <a:rPr lang="tr-TR" sz="2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2017</a:t>
            </a:r>
            <a:endParaRPr lang="tr-TR" sz="28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0"/>
            <a:endParaRPr lang="tr-TR" sz="3800" b="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Oval 3"/>
          <p:cNvSpPr/>
          <p:nvPr/>
        </p:nvSpPr>
        <p:spPr>
          <a:xfrm>
            <a:off x="8388424" y="-31758"/>
            <a:ext cx="626660" cy="6754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1.</a:t>
            </a:r>
            <a:endParaRPr lang="tr-TR" sz="2400" b="1" dirty="0"/>
          </a:p>
        </p:txBody>
      </p:sp>
      <p:pic>
        <p:nvPicPr>
          <p:cNvPr id="3" name="Picture 2" descr="C:\Users\HamzaTURAL\Desktop\2017 tübitak bilgilendirme\YARIŞMALAR\2017 ORTAOKUL BU BENİM ESERİM\istock_80566049_x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515008" y="3162045"/>
            <a:ext cx="5566308" cy="1835697"/>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683568" y="1556791"/>
            <a:ext cx="6840760" cy="4832092"/>
          </a:xfrm>
          <a:prstGeom prst="rect">
            <a:avLst/>
          </a:prstGeom>
        </p:spPr>
        <p:txBody>
          <a:bodyPr wrap="square">
            <a:spAutoFit/>
          </a:bodyPr>
          <a:lstStyle/>
          <a:p>
            <a:pPr marL="285750" indent="-285750">
              <a:buFont typeface="Arial" panose="020B0604020202020204" pitchFamily="34" charset="0"/>
              <a:buChar char="•"/>
            </a:pPr>
            <a:r>
              <a:rPr lang="tr-TR" b="1" dirty="0"/>
              <a:t>Çağrı Dönemi</a:t>
            </a:r>
            <a:r>
              <a:rPr lang="tr-TR" b="1" dirty="0" smtClean="0"/>
              <a:t>: </a:t>
            </a:r>
            <a:r>
              <a:rPr lang="tr-TR" dirty="0"/>
              <a:t>E</a:t>
            </a:r>
            <a:r>
              <a:rPr lang="tr-TR" dirty="0" smtClean="0"/>
              <a:t>ğitim öğretim yılının birinci dönemi</a:t>
            </a:r>
          </a:p>
          <a:p>
            <a:endParaRPr lang="tr-TR" dirty="0"/>
          </a:p>
          <a:p>
            <a:pPr marL="285750" indent="-285750">
              <a:buFont typeface="Arial" panose="020B0604020202020204" pitchFamily="34" charset="0"/>
              <a:buChar char="•"/>
            </a:pPr>
            <a:r>
              <a:rPr lang="tr-TR" b="1" dirty="0" smtClean="0"/>
              <a:t>Başvuru süreci: </a:t>
            </a:r>
            <a:r>
              <a:rPr lang="tr-TR" sz="2000" dirty="0" smtClean="0"/>
              <a:t>25 </a:t>
            </a:r>
            <a:r>
              <a:rPr lang="tr-TR" sz="2000" dirty="0"/>
              <a:t>Ocak </a:t>
            </a:r>
            <a:r>
              <a:rPr lang="tr-TR" sz="2000" dirty="0" smtClean="0"/>
              <a:t>2017-</a:t>
            </a:r>
            <a:r>
              <a:rPr lang="da-DK" sz="2000" dirty="0"/>
              <a:t>15 Şubat </a:t>
            </a:r>
            <a:r>
              <a:rPr lang="da-DK" sz="2000" dirty="0" smtClean="0"/>
              <a:t>2017</a:t>
            </a:r>
            <a:endParaRPr lang="tr-TR" sz="2000" dirty="0" smtClean="0"/>
          </a:p>
          <a:p>
            <a:endParaRPr lang="tr-TR" dirty="0"/>
          </a:p>
          <a:p>
            <a:pPr marL="285750" indent="-285750">
              <a:buFont typeface="Arial" panose="020B0604020202020204" pitchFamily="34" charset="0"/>
              <a:buChar char="•"/>
            </a:pPr>
            <a:r>
              <a:rPr lang="tr-TR" b="1" dirty="0" smtClean="0"/>
              <a:t>Kimler </a:t>
            </a:r>
            <a:r>
              <a:rPr lang="tr-TR" b="1" dirty="0"/>
              <a:t>başvurabilir</a:t>
            </a:r>
            <a:r>
              <a:rPr lang="tr-TR" b="1" dirty="0" smtClean="0"/>
              <a:t>: </a:t>
            </a:r>
            <a:r>
              <a:rPr lang="tr-TR" dirty="0" smtClean="0"/>
              <a:t>5</a:t>
            </a:r>
            <a:r>
              <a:rPr lang="tr-TR" dirty="0"/>
              <a:t>, 6, 7, ve 8. sınıf ortaokul </a:t>
            </a:r>
            <a:r>
              <a:rPr lang="tr-TR" dirty="0" smtClean="0"/>
              <a:t>öğrencileri </a:t>
            </a:r>
          </a:p>
          <a:p>
            <a:endParaRPr lang="tr-TR" dirty="0" smtClean="0"/>
          </a:p>
          <a:p>
            <a:pPr marL="285750" indent="-285750">
              <a:buFont typeface="Arial" panose="020B0604020202020204" pitchFamily="34" charset="0"/>
              <a:buChar char="•"/>
            </a:pPr>
            <a:r>
              <a:rPr lang="tr-TR" b="1" dirty="0" smtClean="0"/>
              <a:t>Hedef kitle: </a:t>
            </a:r>
            <a:r>
              <a:rPr lang="tr-TR" dirty="0" smtClean="0"/>
              <a:t>Ortaokullar</a:t>
            </a:r>
          </a:p>
          <a:p>
            <a:endParaRPr lang="tr-TR" dirty="0" smtClean="0"/>
          </a:p>
          <a:p>
            <a:pPr marL="285750" indent="-285750">
              <a:buFont typeface="Arial" panose="020B0604020202020204" pitchFamily="34" charset="0"/>
              <a:buChar char="•"/>
            </a:pPr>
            <a:r>
              <a:rPr lang="tr-TR" b="1" dirty="0" smtClean="0"/>
              <a:t>Başvuru alanları: </a:t>
            </a:r>
            <a:r>
              <a:rPr lang="tr-TR" dirty="0" smtClean="0"/>
              <a:t>Biyoloji</a:t>
            </a:r>
            <a:r>
              <a:rPr lang="tr-TR" dirty="0"/>
              <a:t>, Fizik, Kimya ve </a:t>
            </a:r>
            <a:r>
              <a:rPr lang="tr-TR" dirty="0" smtClean="0"/>
              <a:t>Matematik</a:t>
            </a:r>
          </a:p>
          <a:p>
            <a:endParaRPr lang="tr-TR" b="1" dirty="0"/>
          </a:p>
          <a:p>
            <a:pPr marL="285750" indent="-285750">
              <a:buFont typeface="Arial" panose="020B0604020202020204" pitchFamily="34" charset="0"/>
              <a:buChar char="•"/>
            </a:pPr>
            <a:r>
              <a:rPr lang="tr-TR" b="1" dirty="0"/>
              <a:t>Başvuru </a:t>
            </a:r>
            <a:r>
              <a:rPr lang="tr-TR" b="1" dirty="0" smtClean="0"/>
              <a:t>Adresi: </a:t>
            </a:r>
            <a:r>
              <a:rPr lang="tr-TR" dirty="0" smtClean="0"/>
              <a:t>Danışman öğretmen tarafından                     </a:t>
            </a:r>
            <a:r>
              <a:rPr lang="tr-TR" u="sng" dirty="0" smtClean="0">
                <a:hlinkClick r:id="rId3"/>
              </a:rPr>
              <a:t>https</a:t>
            </a:r>
            <a:r>
              <a:rPr lang="tr-TR" u="sng" dirty="0">
                <a:hlinkClick r:id="rId3"/>
              </a:rPr>
              <a:t>://e-bideb.tubitak.gov.tr</a:t>
            </a:r>
            <a:r>
              <a:rPr lang="tr-TR" dirty="0"/>
              <a:t> </a:t>
            </a:r>
            <a:r>
              <a:rPr lang="tr-TR" dirty="0" smtClean="0"/>
              <a:t>adresinden </a:t>
            </a:r>
            <a:endParaRPr lang="tr-TR" dirty="0"/>
          </a:p>
          <a:p>
            <a:r>
              <a:rPr lang="tr-TR" dirty="0" smtClean="0"/>
              <a:t>     25 </a:t>
            </a:r>
            <a:r>
              <a:rPr lang="tr-TR" dirty="0"/>
              <a:t>Ocak 2017-15 Şubat </a:t>
            </a:r>
            <a:r>
              <a:rPr lang="tr-TR" dirty="0" smtClean="0"/>
              <a:t>2017 tarihleri arasında </a:t>
            </a:r>
            <a:r>
              <a:rPr lang="tr-TR" dirty="0"/>
              <a:t>o</a:t>
            </a:r>
            <a:r>
              <a:rPr lang="tr-TR" dirty="0" smtClean="0"/>
              <a:t>nline </a:t>
            </a:r>
            <a:r>
              <a:rPr lang="tr-TR" dirty="0"/>
              <a:t>başvuru </a:t>
            </a:r>
            <a:r>
              <a:rPr lang="tr-TR" dirty="0" smtClean="0"/>
              <a:t>       yapıldıktan </a:t>
            </a:r>
            <a:r>
              <a:rPr lang="tr-TR" dirty="0"/>
              <a:t>sonra sistemden alınacak olan proje başvuru onay formu çıktısı öğrenci/</a:t>
            </a:r>
            <a:r>
              <a:rPr lang="tr-TR" dirty="0" err="1"/>
              <a:t>ler</a:t>
            </a:r>
            <a:r>
              <a:rPr lang="tr-TR" dirty="0"/>
              <a:t>, danışman ve okul müdürlüğü </a:t>
            </a:r>
            <a:r>
              <a:rPr lang="tr-TR" dirty="0" smtClean="0"/>
              <a:t>tarafından imzalanarak </a:t>
            </a:r>
            <a:r>
              <a:rPr lang="tr-TR" b="1" dirty="0"/>
              <a:t>20 </a:t>
            </a:r>
            <a:r>
              <a:rPr lang="tr-TR" b="1" dirty="0" smtClean="0"/>
              <a:t>Şubat 2017 saat </a:t>
            </a:r>
            <a:r>
              <a:rPr lang="tr-TR" b="1" dirty="0"/>
              <a:t>17:00’a </a:t>
            </a:r>
            <a:r>
              <a:rPr lang="tr-TR" dirty="0"/>
              <a:t>kadar Bölge Koordinatörlüğü adresine gönderilecek veya elden teslim edilecektir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2" name="Dikdörtgen 1"/>
          <p:cNvSpPr/>
          <p:nvPr/>
        </p:nvSpPr>
        <p:spPr>
          <a:xfrm>
            <a:off x="1043608" y="-53451"/>
            <a:ext cx="7848872" cy="677108"/>
          </a:xfrm>
          <a:prstGeom prst="rect">
            <a:avLst/>
          </a:prstGeom>
          <a:noFill/>
        </p:spPr>
        <p:txBody>
          <a:bodyPr wrap="square" lIns="91440" tIns="45720" rIns="91440" bIns="45720">
            <a:spAutoFit/>
          </a:bodyPr>
          <a:lstStyle/>
          <a:p>
            <a:pPr lvl="0"/>
            <a:endParaRPr lang="tr-TR" sz="3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2.</a:t>
            </a:r>
            <a:endParaRPr lang="tr-TR" sz="2400" b="1" dirty="0"/>
          </a:p>
        </p:txBody>
      </p:sp>
      <p:sp>
        <p:nvSpPr>
          <p:cNvPr id="6" name="Dikdörtgen 5"/>
          <p:cNvSpPr/>
          <p:nvPr/>
        </p:nvSpPr>
        <p:spPr>
          <a:xfrm>
            <a:off x="1043608" y="1844824"/>
            <a:ext cx="7632847" cy="523220"/>
          </a:xfrm>
          <a:prstGeom prst="rect">
            <a:avLst/>
          </a:prstGeom>
        </p:spPr>
        <p:txBody>
          <a:bodyPr wrap="square">
            <a:spAutoFit/>
          </a:bodyPr>
          <a:lstStyle/>
          <a:p>
            <a:pPr algn="ctr"/>
            <a:endParaRPr lang="tr-TR" sz="2800" b="1" dirty="0">
              <a:solidFill>
                <a:srgbClr val="FF0000"/>
              </a:solidFill>
            </a:endParaRPr>
          </a:p>
        </p:txBody>
      </p:sp>
      <p:sp>
        <p:nvSpPr>
          <p:cNvPr id="3" name="Dikdörtgen 2"/>
          <p:cNvSpPr/>
          <p:nvPr/>
        </p:nvSpPr>
        <p:spPr>
          <a:xfrm>
            <a:off x="899592" y="1484784"/>
            <a:ext cx="7848872" cy="369332"/>
          </a:xfrm>
          <a:prstGeom prst="rect">
            <a:avLst/>
          </a:prstGeom>
        </p:spPr>
        <p:txBody>
          <a:bodyPr wrap="square">
            <a:spAutoFit/>
          </a:bodyPr>
          <a:lstStyle/>
          <a:p>
            <a:pPr algn="ctr"/>
            <a:r>
              <a:rPr lang="tr-TR" b="1" dirty="0"/>
              <a:t>Amaç</a:t>
            </a:r>
          </a:p>
        </p:txBody>
      </p:sp>
      <p:sp>
        <p:nvSpPr>
          <p:cNvPr id="8" name="Dikdörtgen 7"/>
          <p:cNvSpPr/>
          <p:nvPr/>
        </p:nvSpPr>
        <p:spPr>
          <a:xfrm>
            <a:off x="842689" y="-2651"/>
            <a:ext cx="7992888" cy="1846659"/>
          </a:xfrm>
          <a:prstGeom prst="rect">
            <a:avLst/>
          </a:prstGeom>
          <a:noFill/>
        </p:spPr>
        <p:txBody>
          <a:bodyPr wrap="square" lIns="91440" tIns="45720" rIns="91440" bIns="45720">
            <a:spAutoFit/>
          </a:bodyPr>
          <a:lstStyle/>
          <a:p>
            <a:r>
              <a:rPr lang="tr-TR" sz="3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TÜBİTAK ORTAOKUL ÖĞRENCİLERİ     ARAŞTIRMA PROJELERİ YARIŞMASI-</a:t>
            </a:r>
            <a:r>
              <a:rPr lang="tr-TR" sz="2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2017</a:t>
            </a:r>
            <a:endParaRPr lang="tr-TR" sz="28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0"/>
            <a:endParaRPr lang="tr-TR" sz="3800" b="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Dikdörtgen 4"/>
          <p:cNvSpPr/>
          <p:nvPr/>
        </p:nvSpPr>
        <p:spPr>
          <a:xfrm>
            <a:off x="842689" y="1674497"/>
            <a:ext cx="7992887" cy="4955203"/>
          </a:xfrm>
          <a:prstGeom prst="rect">
            <a:avLst/>
          </a:prstGeom>
        </p:spPr>
        <p:txBody>
          <a:bodyPr wrap="square">
            <a:spAutoFit/>
          </a:bodyPr>
          <a:lstStyle/>
          <a:p>
            <a:pPr marL="285750" indent="-285750" algn="just">
              <a:lnSpc>
                <a:spcPct val="200000"/>
              </a:lnSpc>
              <a:buFont typeface="Wingdings" panose="05000000000000000000" pitchFamily="2" charset="2"/>
              <a:buChar char="v"/>
            </a:pPr>
            <a:r>
              <a:rPr lang="tr-TR" sz="2000" dirty="0"/>
              <a:t>O</a:t>
            </a:r>
            <a:r>
              <a:rPr lang="tr-TR" sz="2000" dirty="0" smtClean="0"/>
              <a:t>rtaokul </a:t>
            </a:r>
            <a:r>
              <a:rPr lang="tr-TR" sz="2000" dirty="0"/>
              <a:t>5, 6, 7 ve 8. sınıf öğrenimine devam etmekte olan öğrencileri temel bilim alanlarında çalışmalar </a:t>
            </a:r>
            <a:r>
              <a:rPr lang="tr-TR" sz="2000" dirty="0" smtClean="0"/>
              <a:t>yapmaya teşvik </a:t>
            </a:r>
            <a:r>
              <a:rPr lang="tr-TR" sz="2000" dirty="0"/>
              <a:t>etmek, </a:t>
            </a:r>
            <a:endParaRPr lang="tr-TR" sz="2000" dirty="0" smtClean="0"/>
          </a:p>
          <a:p>
            <a:pPr marL="285750" indent="-285750" algn="just">
              <a:lnSpc>
                <a:spcPct val="200000"/>
              </a:lnSpc>
              <a:buFont typeface="Wingdings" panose="05000000000000000000" pitchFamily="2" charset="2"/>
              <a:buChar char="v"/>
            </a:pPr>
            <a:r>
              <a:rPr lang="tr-TR" sz="2000" dirty="0" smtClean="0"/>
              <a:t>Çalışmalarını </a:t>
            </a:r>
            <a:r>
              <a:rPr lang="tr-TR" sz="2000" dirty="0"/>
              <a:t>yönlendirmek ve mevcut bilimsel çalışmalarının gelişimine katkı </a:t>
            </a:r>
            <a:r>
              <a:rPr lang="tr-TR" sz="2000" dirty="0" smtClean="0"/>
              <a:t>sağlamak</a:t>
            </a:r>
          </a:p>
          <a:p>
            <a:pPr marL="285750" indent="-285750" algn="just">
              <a:lnSpc>
                <a:spcPct val="200000"/>
              </a:lnSpc>
              <a:buFont typeface="Wingdings" panose="05000000000000000000" pitchFamily="2" charset="2"/>
              <a:buChar char="v"/>
            </a:pPr>
            <a:r>
              <a:rPr lang="tr-TR" sz="2000" dirty="0" smtClean="0"/>
              <a:t>Okullarımızdaki </a:t>
            </a:r>
            <a:r>
              <a:rPr lang="tr-TR" sz="2000" dirty="0"/>
              <a:t>öğrencilerin bizzat proje çalışmalarında yer almalarını </a:t>
            </a:r>
            <a:r>
              <a:rPr lang="tr-TR" sz="2000" dirty="0" smtClean="0"/>
              <a:t>sağlayarak düşünen</a:t>
            </a:r>
            <a:r>
              <a:rPr lang="tr-TR" sz="2000" dirty="0"/>
              <a:t>, kurgulayan ve üreten nesillerin nitelik kazanmalarını sağlamaktır.</a:t>
            </a:r>
          </a:p>
          <a:p>
            <a:pPr marL="285750" indent="-285750" algn="just">
              <a:buFont typeface="Wingdings" panose="05000000000000000000" pitchFamily="2" charset="2"/>
              <a:buChar char="v"/>
            </a:pPr>
            <a:endParaRPr lang="tr-TR" dirty="0" smtClean="0"/>
          </a:p>
          <a:p>
            <a:pPr algn="just"/>
            <a:r>
              <a:rPr lang="tr-TR" dirty="0"/>
              <a:t> </a:t>
            </a:r>
            <a:r>
              <a:rPr lang="tr-TR" dirty="0" smtClean="0"/>
              <a:t>    </a:t>
            </a:r>
            <a:endParaRPr lang="tr-TR" dirty="0"/>
          </a:p>
        </p:txBody>
      </p:sp>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3.</a:t>
            </a:r>
            <a:endParaRPr lang="tr-TR" sz="2400" b="1" dirty="0"/>
          </a:p>
        </p:txBody>
      </p:sp>
      <p:sp>
        <p:nvSpPr>
          <p:cNvPr id="7" name="Dikdörtgen 6"/>
          <p:cNvSpPr/>
          <p:nvPr/>
        </p:nvSpPr>
        <p:spPr>
          <a:xfrm>
            <a:off x="842689" y="-2651"/>
            <a:ext cx="7992888" cy="1846659"/>
          </a:xfrm>
          <a:prstGeom prst="rect">
            <a:avLst/>
          </a:prstGeom>
          <a:noFill/>
        </p:spPr>
        <p:txBody>
          <a:bodyPr wrap="square" lIns="91440" tIns="45720" rIns="91440" bIns="45720">
            <a:spAutoFit/>
          </a:bodyPr>
          <a:lstStyle/>
          <a:p>
            <a:r>
              <a:rPr lang="tr-TR" sz="3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TÜBİTAK ORTAOKUL ÖĞRENCİLERİ     ARAŞTIRMA PROJELERİ YARIŞMASI-</a:t>
            </a:r>
            <a:r>
              <a:rPr lang="tr-TR" sz="2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2017</a:t>
            </a:r>
            <a:endParaRPr lang="tr-TR" sz="28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0"/>
            <a:endParaRPr lang="tr-TR" sz="3800" b="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İçerik Yer Tutucusu 2"/>
          <p:cNvSpPr>
            <a:spLocks noGrp="1"/>
          </p:cNvSpPr>
          <p:nvPr>
            <p:ph idx="1"/>
          </p:nvPr>
        </p:nvSpPr>
        <p:spPr>
          <a:xfrm>
            <a:off x="457200" y="1412776"/>
            <a:ext cx="8229600" cy="5184576"/>
          </a:xfrm>
        </p:spPr>
        <p:txBody>
          <a:bodyPr>
            <a:normAutofit fontScale="55000" lnSpcReduction="20000"/>
          </a:bodyPr>
          <a:lstStyle/>
          <a:p>
            <a:pPr marL="0" indent="0" algn="ctr">
              <a:buNone/>
            </a:pPr>
            <a:r>
              <a:rPr lang="tr-TR" b="1" dirty="0"/>
              <a:t>BAŞVURU </a:t>
            </a:r>
            <a:r>
              <a:rPr lang="tr-TR" b="1" dirty="0" smtClean="0"/>
              <a:t>KOŞULLARI</a:t>
            </a:r>
          </a:p>
          <a:p>
            <a:pPr algn="just">
              <a:lnSpc>
                <a:spcPct val="170000"/>
              </a:lnSpc>
              <a:buFont typeface="Wingdings" panose="05000000000000000000" pitchFamily="2" charset="2"/>
              <a:buChar char="v"/>
            </a:pPr>
            <a:r>
              <a:rPr lang="tr-TR" dirty="0" smtClean="0"/>
              <a:t>Yarışmaya </a:t>
            </a:r>
            <a:r>
              <a:rPr lang="tr-TR" dirty="0"/>
              <a:t>her öğrenci yalnızca bir proje ile katılabilir ve her proje en çok iki öğrenci tarafından hazırlanır</a:t>
            </a:r>
            <a:r>
              <a:rPr lang="tr-TR" dirty="0" smtClean="0"/>
              <a:t>.</a:t>
            </a:r>
          </a:p>
          <a:p>
            <a:pPr algn="just">
              <a:lnSpc>
                <a:spcPct val="170000"/>
              </a:lnSpc>
              <a:buFont typeface="Wingdings" panose="05000000000000000000" pitchFamily="2" charset="2"/>
              <a:buChar char="v"/>
            </a:pPr>
            <a:r>
              <a:rPr lang="tr-TR" dirty="0"/>
              <a:t>Bir projede sadece bir danışman görev alabilir ve danışman en fazla 3 projeye danışmanlık yapabilir. Danışman proje sahibi öğrencilerin bulunduğu okulda görev yapan bir öğretmen olmalıdır. Danışman için alan sınırlaması yoktur. Projede danışman olması zorunludur. Projeler “Proje Rehberi ”ne göre hazırlanması gerekir. </a:t>
            </a:r>
            <a:endParaRPr lang="tr-TR" dirty="0" smtClean="0"/>
          </a:p>
          <a:p>
            <a:pPr algn="just">
              <a:lnSpc>
                <a:spcPct val="170000"/>
              </a:lnSpc>
              <a:buFont typeface="Wingdings" panose="05000000000000000000" pitchFamily="2" charset="2"/>
              <a:buChar char="v"/>
            </a:pPr>
            <a:r>
              <a:rPr lang="tr-TR" dirty="0"/>
              <a:t>Aynı ya da başka isimlerle ve/veya aynı ya da benzer içerikle (konuyla) herhangi bir proje yarışmasına, bu yarışmanın son başvuru tarihinden önce katılmış </a:t>
            </a:r>
            <a:r>
              <a:rPr lang="tr-TR" dirty="0" smtClean="0"/>
              <a:t>veya başvurmuş </a:t>
            </a:r>
            <a:r>
              <a:rPr lang="tr-TR" dirty="0"/>
              <a:t>olan projeler, bu yarışmaya katılamaz. Son başvuru tarihinden önce aynı projeyle bu veya başka bir yarışmaya katıldığı ya da başvurduğu belirlenen </a:t>
            </a:r>
            <a:r>
              <a:rPr lang="tr-TR" dirty="0" smtClean="0"/>
              <a:t>projeler, hangi </a:t>
            </a:r>
            <a:r>
              <a:rPr lang="tr-TR" dirty="0"/>
              <a:t>aşamada olursa olsun yarışmadan elenir.</a:t>
            </a:r>
          </a:p>
          <a:p>
            <a:pPr algn="just">
              <a:buFont typeface="Wingdings" panose="05000000000000000000" pitchFamily="2" charset="2"/>
              <a:buChar char="v"/>
            </a:pPr>
            <a:endParaRPr lang="tr-TR" dirty="0" smtClean="0"/>
          </a:p>
        </p:txBody>
      </p:sp>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4.</a:t>
            </a:r>
            <a:endParaRPr lang="tr-TR" sz="2400" b="1" dirty="0"/>
          </a:p>
        </p:txBody>
      </p:sp>
      <p:sp>
        <p:nvSpPr>
          <p:cNvPr id="7" name="İçerik Yer Tutucusu 2"/>
          <p:cNvSpPr>
            <a:spLocks noGrp="1"/>
          </p:cNvSpPr>
          <p:nvPr>
            <p:ph idx="1"/>
          </p:nvPr>
        </p:nvSpPr>
        <p:spPr>
          <a:xfrm>
            <a:off x="468536" y="1226006"/>
            <a:ext cx="8435280" cy="5040560"/>
          </a:xfrm>
        </p:spPr>
        <p:txBody>
          <a:bodyPr>
            <a:normAutofit fontScale="25000" lnSpcReduction="20000"/>
          </a:bodyPr>
          <a:lstStyle/>
          <a:p>
            <a:pPr marL="0" indent="0" algn="ctr">
              <a:lnSpc>
                <a:spcPct val="170000"/>
              </a:lnSpc>
              <a:buNone/>
            </a:pPr>
            <a:r>
              <a:rPr lang="tr-TR" sz="6400" b="1" dirty="0"/>
              <a:t>BAŞVURU </a:t>
            </a:r>
            <a:r>
              <a:rPr lang="tr-TR" sz="6400" b="1" dirty="0" smtClean="0"/>
              <a:t>İŞLEMİ</a:t>
            </a:r>
          </a:p>
          <a:p>
            <a:pPr algn="just">
              <a:lnSpc>
                <a:spcPct val="220000"/>
              </a:lnSpc>
              <a:buFont typeface="Wingdings" panose="05000000000000000000" pitchFamily="2" charset="2"/>
              <a:buChar char="v"/>
            </a:pPr>
            <a:r>
              <a:rPr lang="tr-TR" sz="6400" dirty="0"/>
              <a:t>Proje başvuruları </a:t>
            </a:r>
            <a:r>
              <a:rPr lang="tr-TR" sz="6400" b="1" dirty="0"/>
              <a:t>https://e-bideb.tubitak.gov.tr </a:t>
            </a:r>
            <a:r>
              <a:rPr lang="tr-TR" sz="6400" dirty="0"/>
              <a:t>adresinden </a:t>
            </a:r>
            <a:r>
              <a:rPr lang="tr-TR" sz="6600" b="1" dirty="0"/>
              <a:t>25 Ocak 2017-</a:t>
            </a:r>
            <a:r>
              <a:rPr lang="da-DK" sz="6600" b="1" dirty="0"/>
              <a:t>15 Şubat 2017 </a:t>
            </a:r>
            <a:r>
              <a:rPr lang="tr-TR" sz="6400" dirty="0" smtClean="0"/>
              <a:t>içerisinde danışman öğretmen tarafından </a:t>
            </a:r>
            <a:r>
              <a:rPr lang="tr-TR" sz="6400" dirty="0"/>
              <a:t>online olarak </a:t>
            </a:r>
            <a:r>
              <a:rPr lang="tr-TR" sz="6400" dirty="0" smtClean="0"/>
              <a:t>yapılacaktır.</a:t>
            </a:r>
          </a:p>
          <a:p>
            <a:pPr algn="just">
              <a:lnSpc>
                <a:spcPct val="220000"/>
              </a:lnSpc>
              <a:buFont typeface="Wingdings" panose="05000000000000000000" pitchFamily="2" charset="2"/>
              <a:buChar char="v"/>
            </a:pPr>
            <a:r>
              <a:rPr lang="tr-TR" sz="6400" dirty="0"/>
              <a:t>Online başvuru yapıldıktan sonra sistemden alınacak olan proje başvuru onay formu çıktısı öğrenci/</a:t>
            </a:r>
            <a:r>
              <a:rPr lang="tr-TR" sz="6400" dirty="0" err="1"/>
              <a:t>ler</a:t>
            </a:r>
            <a:r>
              <a:rPr lang="tr-TR" sz="6400" dirty="0"/>
              <a:t>, danışman ve okul müdürlüğü tarafından imzalanarak </a:t>
            </a:r>
            <a:r>
              <a:rPr lang="tr-TR" sz="6400" b="1" dirty="0"/>
              <a:t>20 </a:t>
            </a:r>
            <a:r>
              <a:rPr lang="tr-TR" sz="6400" b="1" dirty="0" smtClean="0"/>
              <a:t>Şubat2017</a:t>
            </a:r>
            <a:r>
              <a:rPr lang="tr-TR" sz="6400" b="1" dirty="0"/>
              <a:t>, saat 17:00’a kadar Bölge Koordinatörlüğü adresine gönderilecek veya elden teslim edilecektir (Proje başvuruları TÜBİTAK’a gönderilmeyecektir</a:t>
            </a:r>
            <a:r>
              <a:rPr lang="tr-TR" sz="6400" b="1" dirty="0" smtClean="0"/>
              <a:t>).</a:t>
            </a:r>
          </a:p>
          <a:p>
            <a:pPr algn="just">
              <a:lnSpc>
                <a:spcPct val="220000"/>
              </a:lnSpc>
              <a:buFont typeface="Wingdings" panose="05000000000000000000" pitchFamily="2" charset="2"/>
              <a:buChar char="v"/>
            </a:pPr>
            <a:r>
              <a:rPr lang="tr-TR" sz="6400" dirty="0" smtClean="0"/>
              <a:t>Online </a:t>
            </a:r>
            <a:r>
              <a:rPr lang="tr-TR" sz="6400" dirty="0"/>
              <a:t>başvuruda </a:t>
            </a:r>
            <a:r>
              <a:rPr lang="tr-TR" sz="6400" b="1" dirty="0"/>
              <a:t>Proje Özeti (en az 150, en fazla </a:t>
            </a:r>
            <a:r>
              <a:rPr lang="tr-TR" sz="6400" b="1" dirty="0" smtClean="0"/>
              <a:t>250 kelime</a:t>
            </a:r>
            <a:r>
              <a:rPr lang="tr-TR" sz="6400" b="1" dirty="0"/>
              <a:t>) ve Proje Raporu (en az 2, en fazla 40 sayfa)</a:t>
            </a:r>
            <a:r>
              <a:rPr lang="tr-TR" sz="6400" dirty="0"/>
              <a:t> PDF formatında sisteme yüklenir. </a:t>
            </a:r>
            <a:r>
              <a:rPr lang="tr-TR" sz="6400" dirty="0" smtClean="0"/>
              <a:t>Ayrıca </a:t>
            </a:r>
            <a:r>
              <a:rPr lang="tr-TR" sz="6400" dirty="0"/>
              <a:t>başvurusu yapılacak projeye ait video kaydı </a:t>
            </a:r>
            <a:r>
              <a:rPr lang="tr-TR" sz="6400" dirty="0" smtClean="0"/>
              <a:t>sisteme eklenebilir</a:t>
            </a:r>
            <a:r>
              <a:rPr lang="tr-TR" sz="6400" dirty="0"/>
              <a:t>. Yüklenecek </a:t>
            </a:r>
            <a:r>
              <a:rPr lang="tr-TR" sz="6400" b="1" dirty="0"/>
              <a:t>videonun boyutu 10 MB’ı geçmemelidir</a:t>
            </a:r>
            <a:r>
              <a:rPr lang="tr-TR" sz="6400" dirty="0"/>
              <a:t>. </a:t>
            </a:r>
            <a:endParaRPr lang="tr-TR" sz="6400" dirty="0" smtClean="0"/>
          </a:p>
          <a:p>
            <a:pPr marL="0" indent="0" algn="just">
              <a:buNone/>
            </a:pPr>
            <a:endParaRPr lang="tr-TR" dirty="0"/>
          </a:p>
          <a:p>
            <a:pPr algn="just">
              <a:buFont typeface="Wingdings" panose="05000000000000000000" pitchFamily="2" charset="2"/>
              <a:buChar char="v"/>
            </a:pPr>
            <a:endParaRPr lang="tr-TR" dirty="0"/>
          </a:p>
        </p:txBody>
      </p:sp>
      <p:sp>
        <p:nvSpPr>
          <p:cNvPr id="8" name="Dikdörtgen 7"/>
          <p:cNvSpPr/>
          <p:nvPr/>
        </p:nvSpPr>
        <p:spPr>
          <a:xfrm>
            <a:off x="842689" y="-2651"/>
            <a:ext cx="7992888" cy="1846659"/>
          </a:xfrm>
          <a:prstGeom prst="rect">
            <a:avLst/>
          </a:prstGeom>
          <a:noFill/>
        </p:spPr>
        <p:txBody>
          <a:bodyPr wrap="square" lIns="91440" tIns="45720" rIns="91440" bIns="45720">
            <a:spAutoFit/>
          </a:bodyPr>
          <a:lstStyle/>
          <a:p>
            <a:r>
              <a:rPr lang="tr-TR" sz="3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TÜBİTAK ORTAOKUL ÖĞRENCİLERİ     ARAŞTIRMA PROJELERİ YARIŞMASI-</a:t>
            </a:r>
            <a:r>
              <a:rPr lang="tr-TR" sz="2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2017</a:t>
            </a:r>
            <a:endParaRPr lang="tr-TR" sz="28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0"/>
            <a:endParaRPr lang="tr-TR" sz="3800" b="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5.</a:t>
            </a:r>
            <a:endParaRPr lang="tr-TR" sz="2400" b="1" dirty="0"/>
          </a:p>
        </p:txBody>
      </p:sp>
      <p:sp>
        <p:nvSpPr>
          <p:cNvPr id="7" name="Dikdörtgen 6"/>
          <p:cNvSpPr/>
          <p:nvPr/>
        </p:nvSpPr>
        <p:spPr>
          <a:xfrm>
            <a:off x="842689" y="-2651"/>
            <a:ext cx="7992888" cy="1846659"/>
          </a:xfrm>
          <a:prstGeom prst="rect">
            <a:avLst/>
          </a:prstGeom>
          <a:noFill/>
        </p:spPr>
        <p:txBody>
          <a:bodyPr wrap="square" lIns="91440" tIns="45720" rIns="91440" bIns="45720">
            <a:spAutoFit/>
          </a:bodyPr>
          <a:lstStyle/>
          <a:p>
            <a:r>
              <a:rPr lang="tr-TR" sz="3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TÜBİTAK ORTAOKUL ÖĞRENCİLERİ     ARAŞTIRMA PROJELERİ YARIŞMASI-</a:t>
            </a:r>
            <a:r>
              <a:rPr lang="tr-TR" sz="28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2017</a:t>
            </a:r>
            <a:endParaRPr lang="tr-TR" sz="28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lvl="0"/>
            <a:endParaRPr lang="tr-TR" sz="3800" b="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İçerik Yer Tutucusu 2"/>
          <p:cNvSpPr>
            <a:spLocks noGrp="1"/>
          </p:cNvSpPr>
          <p:nvPr>
            <p:ph idx="1"/>
          </p:nvPr>
        </p:nvSpPr>
        <p:spPr>
          <a:xfrm>
            <a:off x="457200" y="1412776"/>
            <a:ext cx="8229600" cy="5112568"/>
          </a:xfrm>
        </p:spPr>
        <p:txBody>
          <a:bodyPr>
            <a:normAutofit fontScale="32500" lnSpcReduction="20000"/>
          </a:bodyPr>
          <a:lstStyle/>
          <a:p>
            <a:pPr marL="0" indent="0" algn="ctr">
              <a:buNone/>
            </a:pPr>
            <a:r>
              <a:rPr lang="tr-TR" sz="6400" b="1" dirty="0"/>
              <a:t>BAŞVURULARIN </a:t>
            </a:r>
            <a:r>
              <a:rPr lang="tr-TR" sz="6400" b="1" dirty="0" smtClean="0"/>
              <a:t>DEĞERLENDİRİLMESİ</a:t>
            </a:r>
          </a:p>
          <a:p>
            <a:pPr algn="just">
              <a:lnSpc>
                <a:spcPct val="170000"/>
              </a:lnSpc>
              <a:buFont typeface="Wingdings" panose="05000000000000000000" pitchFamily="2" charset="2"/>
              <a:buChar char="v"/>
            </a:pPr>
            <a:r>
              <a:rPr lang="tr-TR" sz="5600" dirty="0"/>
              <a:t>Proje Rehberine uygun olarak hazırlanan projeler ilk olarak 12 ayrı bölgede ve her alan için oluşturulacak akademik jürilerce, </a:t>
            </a:r>
            <a:r>
              <a:rPr lang="tr-TR" sz="5600" b="1" dirty="0"/>
              <a:t>“Proje Raporu” </a:t>
            </a:r>
            <a:r>
              <a:rPr lang="tr-TR" sz="5600" dirty="0"/>
              <a:t>üzerinden değerlendirilir.</a:t>
            </a:r>
          </a:p>
          <a:p>
            <a:pPr algn="just">
              <a:lnSpc>
                <a:spcPct val="170000"/>
              </a:lnSpc>
              <a:buFont typeface="Wingdings" panose="05000000000000000000" pitchFamily="2" charset="2"/>
              <a:buChar char="v"/>
            </a:pPr>
            <a:r>
              <a:rPr lang="tr-TR" sz="5600" dirty="0" smtClean="0"/>
              <a:t>Projeler</a:t>
            </a:r>
            <a:r>
              <a:rPr lang="tr-TR" sz="5600" dirty="0"/>
              <a:t>, Özgünlük ve Yaratıcılık, Kullanılan Bilimsel Yöntem, Tutarlılık ve Katkı, Yararlılık (Ekonomik, Sosyal, …), Uygulanabilirlik ve Kullanışlılık, Kaynak </a:t>
            </a:r>
            <a:r>
              <a:rPr lang="tr-TR" sz="5600" dirty="0" smtClean="0"/>
              <a:t>Taraması, Özümseme </a:t>
            </a:r>
            <a:r>
              <a:rPr lang="tr-TR" sz="5600" dirty="0"/>
              <a:t>ve Hâkimiyet, Sonuç ve Açıklık gibi kriterlere göre değerlendirilir</a:t>
            </a:r>
            <a:r>
              <a:rPr lang="tr-TR" sz="5600" dirty="0" smtClean="0"/>
              <a:t>.</a:t>
            </a:r>
          </a:p>
          <a:p>
            <a:pPr algn="just">
              <a:lnSpc>
                <a:spcPct val="170000"/>
              </a:lnSpc>
              <a:buFont typeface="Wingdings" panose="05000000000000000000" pitchFamily="2" charset="2"/>
              <a:buChar char="v"/>
            </a:pPr>
            <a:r>
              <a:rPr lang="tr-TR" sz="5600" dirty="0"/>
              <a:t>Bölge merkezinde yapılacak yarışmalar sonunda Bölge Finalistleri belirlenir. Ödül alan öğrencilere başarı belgesi ve para ödülü verilir</a:t>
            </a:r>
            <a:r>
              <a:rPr lang="tr-TR" sz="5600" dirty="0" smtClean="0"/>
              <a:t>.</a:t>
            </a:r>
          </a:p>
          <a:p>
            <a:pPr algn="just">
              <a:lnSpc>
                <a:spcPct val="170000"/>
              </a:lnSpc>
              <a:buFont typeface="Wingdings" panose="05000000000000000000" pitchFamily="2" charset="2"/>
              <a:buChar char="v"/>
            </a:pPr>
            <a:r>
              <a:rPr lang="tr-TR" sz="5600" dirty="0"/>
              <a:t>12 bölgede Finalist olarak belirlenen projeler mayıs veya haziran ayında Final Yarışmasına davet edilir. Final Yarışmasında </a:t>
            </a:r>
            <a:r>
              <a:rPr lang="tr-TR" sz="5600" dirty="0" smtClean="0"/>
              <a:t>derece </a:t>
            </a:r>
            <a:r>
              <a:rPr lang="tr-TR" sz="5600" dirty="0"/>
              <a:t>alan öğrencilere para ödülü ve başarı belgesi; danışman öğretmenine para ödülü verilir</a:t>
            </a:r>
            <a:r>
              <a:rPr lang="tr-TR" sz="5600" dirty="0" smtClean="0"/>
              <a:t>.</a:t>
            </a:r>
            <a:endParaRPr lang="tr-TR" dirty="0" smtClean="0"/>
          </a:p>
          <a:p>
            <a:pPr marL="0" indent="0" algn="just">
              <a:buNone/>
            </a:pPr>
            <a:endParaRPr lang="tr-TR" dirty="0" smtClean="0"/>
          </a:p>
          <a:p>
            <a:pPr marL="0" indent="0" algn="just">
              <a:buNone/>
            </a:pPr>
            <a:endParaRPr lang="tr-TR" dirty="0" smtClean="0"/>
          </a:p>
        </p:txBody>
      </p:sp>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6.</a:t>
            </a:r>
            <a:endParaRPr lang="tr-TR" sz="2400" b="1" dirty="0"/>
          </a:p>
        </p:txBody>
      </p:sp>
      <p:sp>
        <p:nvSpPr>
          <p:cNvPr id="6" name="Dikdörtgen 5"/>
          <p:cNvSpPr/>
          <p:nvPr/>
        </p:nvSpPr>
        <p:spPr>
          <a:xfrm>
            <a:off x="1078184" y="1556792"/>
            <a:ext cx="7626087" cy="5324535"/>
          </a:xfrm>
          <a:prstGeom prst="rect">
            <a:avLst/>
          </a:prstGeom>
        </p:spPr>
        <p:txBody>
          <a:bodyPr wrap="square">
            <a:spAutoFit/>
          </a:bodyPr>
          <a:lstStyle/>
          <a:p>
            <a:pPr algn="ctr"/>
            <a:r>
              <a:rPr lang="tr-TR" sz="2800" b="1" dirty="0"/>
              <a:t>PROJE RAPORU NASIL YAZILMALIDIR</a:t>
            </a:r>
            <a:r>
              <a:rPr lang="tr-TR" sz="2800" b="1" dirty="0" smtClean="0"/>
              <a:t>?</a:t>
            </a:r>
          </a:p>
          <a:p>
            <a:pPr marL="457200" indent="-457200">
              <a:buFont typeface="Wingdings" panose="05000000000000000000" pitchFamily="2" charset="2"/>
              <a:buChar char="v"/>
            </a:pPr>
            <a:r>
              <a:rPr lang="tr-TR" sz="1600" dirty="0"/>
              <a:t>Rapor olabildiğince kısa ve </a:t>
            </a:r>
            <a:r>
              <a:rPr lang="tr-TR" sz="1600" dirty="0" smtClean="0"/>
              <a:t>öz olmalıdır</a:t>
            </a:r>
            <a:r>
              <a:rPr lang="tr-TR" sz="1600" dirty="0"/>
              <a:t>. </a:t>
            </a:r>
            <a:r>
              <a:rPr lang="tr-TR" sz="1600" b="1" dirty="0"/>
              <a:t>Proje raporu en az 2, en fazla 15 sayfa olmalıdır</a:t>
            </a:r>
            <a:r>
              <a:rPr lang="tr-TR" sz="1600" b="1" dirty="0" smtClean="0"/>
              <a:t>.</a:t>
            </a:r>
          </a:p>
          <a:p>
            <a:endParaRPr lang="tr-TR" sz="1600" b="1" dirty="0" smtClean="0"/>
          </a:p>
          <a:p>
            <a:r>
              <a:rPr lang="tr-TR" sz="1600" b="1" dirty="0" smtClean="0"/>
              <a:t>Proje </a:t>
            </a:r>
            <a:r>
              <a:rPr lang="tr-TR" sz="1600" b="1" dirty="0"/>
              <a:t>raporu aşağıdaki sırada yazılır:</a:t>
            </a:r>
          </a:p>
          <a:p>
            <a:pPr marL="457200" indent="-457200">
              <a:buFont typeface="Wingdings" panose="05000000000000000000" pitchFamily="2" charset="2"/>
              <a:buChar char="v"/>
            </a:pPr>
            <a:r>
              <a:rPr lang="tr-TR" sz="1600" b="1" dirty="0"/>
              <a:t>Proje Adı</a:t>
            </a:r>
          </a:p>
          <a:p>
            <a:r>
              <a:rPr lang="tr-TR" sz="1600" dirty="0"/>
              <a:t>Tek bir cümle ile (mümkünse 12 kelimeyi geçmeyen) okuyana proje çalışması hakkında genel bir fikir </a:t>
            </a:r>
            <a:r>
              <a:rPr lang="tr-TR" sz="1600" dirty="0" smtClean="0"/>
              <a:t>verecek şekilde </a:t>
            </a:r>
            <a:r>
              <a:rPr lang="tr-TR" sz="1600" dirty="0"/>
              <a:t>oluşturulmalıdır.</a:t>
            </a:r>
          </a:p>
          <a:p>
            <a:pPr marL="457200" indent="-457200">
              <a:buFont typeface="Wingdings" panose="05000000000000000000" pitchFamily="2" charset="2"/>
              <a:buChar char="v"/>
            </a:pPr>
            <a:r>
              <a:rPr lang="tr-TR" sz="1600" b="1" dirty="0"/>
              <a:t>İçindekiler</a:t>
            </a:r>
          </a:p>
          <a:p>
            <a:r>
              <a:rPr lang="tr-TR" sz="1600" dirty="0"/>
              <a:t>Projenin ana başlık ve alt başlıklarının birbirine nasıl bağlı olduğunun gösterildiği ve sayfa numaralarının </a:t>
            </a:r>
            <a:r>
              <a:rPr lang="tr-TR" sz="1600" dirty="0" smtClean="0"/>
              <a:t>yer aldığı </a:t>
            </a:r>
            <a:r>
              <a:rPr lang="tr-TR" sz="1600" dirty="0"/>
              <a:t>listedir</a:t>
            </a:r>
            <a:r>
              <a:rPr lang="tr-TR" sz="1600" dirty="0" smtClean="0"/>
              <a:t>.</a:t>
            </a:r>
          </a:p>
          <a:p>
            <a:endParaRPr lang="tr-TR" sz="1600" dirty="0"/>
          </a:p>
          <a:p>
            <a:r>
              <a:rPr lang="tr-TR" sz="2000" b="1" dirty="0"/>
              <a:t>1.Giriş</a:t>
            </a:r>
          </a:p>
          <a:p>
            <a:pPr marL="457200" indent="-457200">
              <a:buFont typeface="Wingdings" panose="05000000000000000000" pitchFamily="2" charset="2"/>
              <a:buChar char="v"/>
            </a:pPr>
            <a:r>
              <a:rPr lang="tr-TR" sz="1600" dirty="0"/>
              <a:t>Araştırmanın probleminin, amacının, hipotezinin yer aldığı ve konuyla ilgili daha önceden </a:t>
            </a:r>
            <a:r>
              <a:rPr lang="tr-TR" sz="1600" dirty="0" smtClean="0"/>
              <a:t>yapılmış araştırmaların </a:t>
            </a:r>
            <a:r>
              <a:rPr lang="tr-TR" sz="1600" dirty="0"/>
              <a:t>sonuçlarından bahsedildiği bölümdür.</a:t>
            </a:r>
          </a:p>
          <a:p>
            <a:pPr algn="ctr"/>
            <a:endParaRPr lang="tr-TR" sz="2800" b="1" dirty="0"/>
          </a:p>
          <a:p>
            <a:pPr algn="ctr"/>
            <a:endParaRPr lang="tr-TR" sz="2800" b="1" dirty="0" smtClean="0"/>
          </a:p>
          <a:p>
            <a:pPr algn="ctr"/>
            <a:endParaRPr lang="tr-TR"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715" y="-89878"/>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7.</a:t>
            </a:r>
            <a:endParaRPr lang="tr-TR" sz="2400" b="1" dirty="0"/>
          </a:p>
        </p:txBody>
      </p:sp>
      <p:sp>
        <p:nvSpPr>
          <p:cNvPr id="6" name="Dikdörtgen 5"/>
          <p:cNvSpPr/>
          <p:nvPr/>
        </p:nvSpPr>
        <p:spPr>
          <a:xfrm>
            <a:off x="797226" y="1208433"/>
            <a:ext cx="8156918" cy="6832640"/>
          </a:xfrm>
          <a:prstGeom prst="rect">
            <a:avLst/>
          </a:prstGeom>
        </p:spPr>
        <p:txBody>
          <a:bodyPr wrap="square">
            <a:spAutoFit/>
          </a:bodyPr>
          <a:lstStyle/>
          <a:p>
            <a:r>
              <a:rPr lang="tr-TR" sz="2400" b="1" dirty="0" smtClean="0"/>
              <a:t>2</a:t>
            </a:r>
            <a:r>
              <a:rPr lang="tr-TR" sz="2400" b="1" dirty="0"/>
              <a:t>. </a:t>
            </a:r>
            <a:r>
              <a:rPr lang="tr-TR" sz="2400" b="1" dirty="0" smtClean="0"/>
              <a:t>Yöntem</a:t>
            </a:r>
          </a:p>
          <a:p>
            <a:r>
              <a:rPr lang="tr-TR" sz="1600" dirty="0" smtClean="0"/>
              <a:t>Araştırmanın </a:t>
            </a:r>
            <a:r>
              <a:rPr lang="tr-TR" sz="1600" dirty="0"/>
              <a:t>yönteminin</a:t>
            </a:r>
            <a:r>
              <a:rPr lang="tr-TR" dirty="0"/>
              <a:t>, </a:t>
            </a:r>
            <a:r>
              <a:rPr lang="tr-TR" sz="1600" dirty="0"/>
              <a:t>veri toplama araçlarının, deney ve gözlem düzeneklerinin ve verilerin </a:t>
            </a:r>
            <a:r>
              <a:rPr lang="tr-TR" sz="1600" dirty="0" smtClean="0"/>
              <a:t>analiz yönteminin </a:t>
            </a:r>
            <a:r>
              <a:rPr lang="tr-TR" sz="1600" dirty="0"/>
              <a:t>verildiği bölümdür</a:t>
            </a:r>
            <a:r>
              <a:rPr lang="tr-TR" sz="1600" dirty="0" smtClean="0"/>
              <a:t>.</a:t>
            </a:r>
          </a:p>
          <a:p>
            <a:endParaRPr lang="tr-TR" sz="1600" dirty="0"/>
          </a:p>
          <a:p>
            <a:r>
              <a:rPr lang="tr-TR" sz="1600" dirty="0"/>
              <a:t>Deneysel çalışmalarda deney düzeneği, verilerin nasıl toplandığı açıkça anlatılmalıdır. </a:t>
            </a:r>
          </a:p>
          <a:p>
            <a:endParaRPr lang="tr-TR" sz="2000" dirty="0">
              <a:solidFill>
                <a:srgbClr val="FF0000"/>
              </a:solidFill>
            </a:endParaRPr>
          </a:p>
          <a:p>
            <a:r>
              <a:rPr lang="tr-TR" sz="2400" b="1" dirty="0"/>
              <a:t>3. Bulgular</a:t>
            </a:r>
            <a:endParaRPr lang="tr-TR" sz="2400" dirty="0" smtClean="0">
              <a:solidFill>
                <a:srgbClr val="FF0000"/>
              </a:solidFill>
            </a:endParaRPr>
          </a:p>
          <a:p>
            <a:r>
              <a:rPr lang="tr-TR" sz="1600" dirty="0" smtClean="0"/>
              <a:t>Araştırmada </a:t>
            </a:r>
            <a:r>
              <a:rPr lang="tr-TR" sz="1600" dirty="0"/>
              <a:t>toplanılan verilere ait bulgular açıkça belirtilir.  </a:t>
            </a:r>
            <a:endParaRPr lang="tr-TR" sz="1600" dirty="0" smtClean="0"/>
          </a:p>
          <a:p>
            <a:r>
              <a:rPr lang="tr-TR" sz="1600" dirty="0" smtClean="0"/>
              <a:t>Tablo</a:t>
            </a:r>
            <a:r>
              <a:rPr lang="tr-TR" sz="1600" dirty="0"/>
              <a:t>, şekil, resim, çizelge vb. yollarla bulgular olabildiğince nesnel ve yorum yapmadan sunulur. </a:t>
            </a:r>
            <a:endParaRPr lang="tr-TR" sz="1600" dirty="0" smtClean="0">
              <a:solidFill>
                <a:srgbClr val="FF0000"/>
              </a:solidFill>
            </a:endParaRPr>
          </a:p>
          <a:p>
            <a:endParaRPr lang="tr-TR" sz="2400" b="1" dirty="0"/>
          </a:p>
          <a:p>
            <a:r>
              <a:rPr lang="tr-TR" sz="2400" b="1" dirty="0"/>
              <a:t>4. Sonuç ve Tartışma  </a:t>
            </a:r>
            <a:endParaRPr lang="tr-TR" sz="2400" b="1" dirty="0" smtClean="0"/>
          </a:p>
          <a:p>
            <a:r>
              <a:rPr lang="tr-TR" sz="1600" dirty="0" smtClean="0"/>
              <a:t>Proje </a:t>
            </a:r>
            <a:r>
              <a:rPr lang="tr-TR" sz="1600" dirty="0"/>
              <a:t>raporunun en önemli </a:t>
            </a:r>
            <a:r>
              <a:rPr lang="tr-TR" sz="1600" dirty="0" smtClean="0"/>
              <a:t>kısımlarındandır.</a:t>
            </a:r>
          </a:p>
          <a:p>
            <a:r>
              <a:rPr lang="tr-TR" sz="1600" dirty="0" smtClean="0"/>
              <a:t>Proje </a:t>
            </a:r>
            <a:r>
              <a:rPr lang="tr-TR" sz="1600" dirty="0"/>
              <a:t>çalışması ile ulaşılan sonuçlar bu kısımda yazılır. </a:t>
            </a:r>
            <a:endParaRPr lang="tr-TR" sz="1600" dirty="0" smtClean="0"/>
          </a:p>
          <a:p>
            <a:r>
              <a:rPr lang="tr-TR" sz="1600" dirty="0" smtClean="0"/>
              <a:t>Sonuçlar </a:t>
            </a:r>
            <a:r>
              <a:rPr lang="tr-TR" sz="1600" dirty="0"/>
              <a:t>sayısal değerler veya sözlü ifadeler olabilir. </a:t>
            </a:r>
            <a:endParaRPr lang="tr-TR" sz="1600" dirty="0" smtClean="0"/>
          </a:p>
          <a:p>
            <a:r>
              <a:rPr lang="tr-TR" sz="1600" dirty="0" smtClean="0"/>
              <a:t>Sonuçları </a:t>
            </a:r>
            <a:r>
              <a:rPr lang="tr-TR" sz="1600" dirty="0"/>
              <a:t>tartışırken kaynak araştırmasında yer alan benzeri çalışmalarla karşılaştırmalar yapılır.  Bu kısmın sonunda benzer çalışmalar yapacak olanlara yol göstermesi bakımından ilgili öneriler varsa belirtilir. </a:t>
            </a:r>
            <a:endParaRPr lang="tr-TR" sz="1600" dirty="0" smtClean="0"/>
          </a:p>
          <a:p>
            <a:r>
              <a:rPr lang="tr-TR" sz="2400" b="1" dirty="0"/>
              <a:t>5. Kaynakça </a:t>
            </a:r>
          </a:p>
          <a:p>
            <a:r>
              <a:rPr lang="tr-TR" sz="2400" b="1" dirty="0" smtClean="0"/>
              <a:t>Ve Ekler </a:t>
            </a:r>
            <a:endParaRPr lang="tr-TR" sz="2400" b="1" dirty="0"/>
          </a:p>
          <a:p>
            <a:endParaRPr lang="tr-TR" sz="1600" dirty="0" smtClean="0">
              <a:solidFill>
                <a:srgbClr val="FF0000"/>
              </a:solidFill>
            </a:endParaRPr>
          </a:p>
          <a:p>
            <a:endParaRPr lang="tr-TR" sz="1600" dirty="0">
              <a:solidFill>
                <a:srgbClr val="FF0000"/>
              </a:solidFill>
            </a:endParaRPr>
          </a:p>
          <a:p>
            <a:endParaRPr lang="tr-TR" sz="1600" dirty="0" smtClean="0">
              <a:solidFill>
                <a:srgbClr val="FF0000"/>
              </a:solidFill>
            </a:endParaRPr>
          </a:p>
          <a:p>
            <a:endParaRPr lang="tr-TR" sz="1600" dirty="0">
              <a:solidFill>
                <a:srgbClr val="FF0000"/>
              </a:solidFill>
            </a:endParaRPr>
          </a:p>
          <a:p>
            <a:endParaRPr lang="tr-TR" sz="1600" dirty="0">
              <a:solidFill>
                <a:srgbClr val="FF0000"/>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07" y="-171400"/>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Düz Bağlayıcı 10"/>
          <p:cNvCxnSpPr/>
          <p:nvPr/>
        </p:nvCxnSpPr>
        <p:spPr>
          <a:xfrm flipH="1">
            <a:off x="785786" y="1208433"/>
            <a:ext cx="8106694" cy="5989"/>
          </a:xfrm>
          <a:prstGeom prst="line">
            <a:avLst/>
          </a:prstGeom>
        </p:spPr>
        <p:style>
          <a:lnRef idx="3">
            <a:schemeClr val="accent2"/>
          </a:lnRef>
          <a:fillRef idx="0">
            <a:schemeClr val="accent2"/>
          </a:fillRef>
          <a:effectRef idx="2">
            <a:schemeClr val="accent2"/>
          </a:effectRef>
          <a:fontRef idx="minor">
            <a:schemeClr val="tx1"/>
          </a:fontRef>
        </p:style>
      </p:cxnSp>
      <p:sp>
        <p:nvSpPr>
          <p:cNvPr id="4" name="Oval 3"/>
          <p:cNvSpPr/>
          <p:nvPr/>
        </p:nvSpPr>
        <p:spPr>
          <a:xfrm>
            <a:off x="8162056" y="116632"/>
            <a:ext cx="792088" cy="79208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b="1" dirty="0" smtClean="0"/>
              <a:t>8.</a:t>
            </a:r>
            <a:endParaRPr lang="tr-TR" sz="2400" b="1" dirty="0"/>
          </a:p>
        </p:txBody>
      </p:sp>
      <p:sp>
        <p:nvSpPr>
          <p:cNvPr id="6" name="Dikdörtgen 5"/>
          <p:cNvSpPr/>
          <p:nvPr/>
        </p:nvSpPr>
        <p:spPr>
          <a:xfrm>
            <a:off x="780418" y="1214422"/>
            <a:ext cx="8193262" cy="9264075"/>
          </a:xfrm>
          <a:prstGeom prst="rect">
            <a:avLst/>
          </a:prstGeom>
        </p:spPr>
        <p:txBody>
          <a:bodyPr wrap="square">
            <a:spAutoFit/>
          </a:bodyPr>
          <a:lstStyle/>
          <a:p>
            <a:pPr algn="ctr"/>
            <a:r>
              <a:rPr lang="tr-TR" sz="2800" b="1" dirty="0"/>
              <a:t>ÖRNEK FEN BİLGİSİ PROJESİ </a:t>
            </a:r>
            <a:r>
              <a:rPr lang="tr-TR" sz="2800" b="1" dirty="0" smtClean="0"/>
              <a:t>RAPORU  </a:t>
            </a:r>
            <a:endParaRPr lang="tr-TR" sz="2800" b="1" dirty="0"/>
          </a:p>
          <a:p>
            <a:pPr algn="ctr"/>
            <a:r>
              <a:rPr lang="tr-TR" sz="2800" b="1" dirty="0"/>
              <a:t>KUTUP BUZULLARIN ERİMESİNİ ENGELLEMEK İÇİN YÜZEY KAPLAMA  MATERYALİ GELİŞTİRME </a:t>
            </a:r>
            <a:endParaRPr lang="tr-TR" sz="2800" b="1" dirty="0" smtClean="0"/>
          </a:p>
          <a:p>
            <a:pPr marL="342900" indent="-342900" algn="just">
              <a:buAutoNum type="arabicPeriod"/>
            </a:pPr>
            <a:r>
              <a:rPr lang="tr-TR" sz="1600" b="1" dirty="0" smtClean="0"/>
              <a:t>Giriş </a:t>
            </a:r>
          </a:p>
          <a:p>
            <a:pPr algn="just"/>
            <a:r>
              <a:rPr lang="tr-TR" sz="1600" dirty="0" smtClean="0"/>
              <a:t>Küresel </a:t>
            </a:r>
            <a:r>
              <a:rPr lang="tr-TR" sz="1600" dirty="0"/>
              <a:t>ısınma bizi ve birçok canlıyı olumsuz etkilemekte olan ve eğer önlem alınmazsa ileriki yıllarda daha olumsuz etkilerin görülebileceği bir süreçtir. Her ne kadar enerji üretim yöntemlerindeki karbon salınımları düşürülmeye çalışılsa da bu düşüşün olumlu etkileri bir anda görülemez. Örneğin kutuplardaki buzulların erimesini engelleyecek kadar büyük ortalama sıcaklık düşüşü bir anda sağlanamaz. Dolaysıyla da su altında kalma ihtimali olan kıyı şeritlerini ve yaşam alanı azalan kutup canlıların kurtarmak için çabuk sonuç veren önlemler de almak gerekir.   </a:t>
            </a:r>
          </a:p>
          <a:p>
            <a:pPr algn="just"/>
            <a:r>
              <a:rPr lang="tr-TR" sz="1600" dirty="0"/>
              <a:t>Kutuplarda yapılan araştırmalar, buzulların üzerini kaplayan is partiküllerinin koyu renkleri nedeniyle güneş ışınlarını soğurmalarının erime sürecini hızlandırdığını göstermektedir (URL-1). Bu bilgiler ışığında, proje kapsamında kutup buzullarının erimesini engellemek için yüzey kaplama materyalleri geliştirmek amaçlanmıştır. Bu materyal geliştirilirken güneş ışınlarını yansıtma özelliğinin çok olmasına ve buz ile hava arasında ısı yalıtımı sağlamasına dikkat edilmiştir. Ayrıca materyalin daha geniş miktarda buzul yüzeyi kaplamak için kullanılabilmesi için maliyetinin de düşük olması gerekir.  </a:t>
            </a:r>
          </a:p>
          <a:p>
            <a:pPr algn="just"/>
            <a:r>
              <a:rPr lang="tr-TR" sz="1600" dirty="0"/>
              <a:t>Proje boyunca incelenecek değişkenler: a. Buzulları temsil eden buz kalıplarının tamamen erime süreleri, b. Materyallerin dış kısımları ile buza temas eden kısımları arasındaki sıcaklık farkının zamana göre değişimleri, c. Maliyetleri şeklinde sıralanabilir. </a:t>
            </a:r>
          </a:p>
          <a:p>
            <a:pPr algn="ctr"/>
            <a:endParaRPr lang="tr-TR" sz="2800" b="1" dirty="0" smtClean="0"/>
          </a:p>
          <a:p>
            <a:pPr algn="ctr"/>
            <a:endParaRPr lang="tr-TR" sz="2800" b="1" dirty="0"/>
          </a:p>
          <a:p>
            <a:pPr algn="ctr"/>
            <a:endParaRPr lang="tr-TR" sz="2800" b="1" dirty="0" smtClean="0"/>
          </a:p>
          <a:p>
            <a:pPr algn="ctr"/>
            <a:endParaRPr lang="tr-TR" sz="2800" b="1" dirty="0"/>
          </a:p>
          <a:p>
            <a:pPr algn="ctr"/>
            <a:endParaRPr lang="tr-TR" sz="2800" b="1" dirty="0" smtClean="0"/>
          </a:p>
          <a:p>
            <a:pPr algn="ctr"/>
            <a:endParaRPr lang="tr-TR" sz="2800" b="1" dirty="0"/>
          </a:p>
          <a:p>
            <a:pPr algn="ctr"/>
            <a:endParaRPr lang="tr-TR" sz="2800" b="1" dirty="0" smtClean="0"/>
          </a:p>
          <a:p>
            <a:pPr algn="ctr"/>
            <a:endParaRPr lang="tr-TR" sz="2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43" y="-136002"/>
            <a:ext cx="835183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71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1397</Words>
  <Application>Microsoft Office PowerPoint</Application>
  <PresentationFormat>Ekran Gösterisi (4:3)</PresentationFormat>
  <Paragraphs>140</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SAMSUNMEM</dc:creator>
  <cp:lastModifiedBy>mem</cp:lastModifiedBy>
  <cp:revision>150</cp:revision>
  <cp:lastPrinted>2016-09-28T07:48:55Z</cp:lastPrinted>
  <dcterms:created xsi:type="dcterms:W3CDTF">2016-09-23T09:47:36Z</dcterms:created>
  <dcterms:modified xsi:type="dcterms:W3CDTF">2016-12-28T07:26:13Z</dcterms:modified>
</cp:coreProperties>
</file>